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7"/>
  </p:notesMasterIdLst>
  <p:sldIdLst>
    <p:sldId id="259" r:id="rId2"/>
    <p:sldId id="256" r:id="rId3"/>
    <p:sldId id="263" r:id="rId4"/>
    <p:sldId id="260" r:id="rId5"/>
    <p:sldId id="261" r:id="rId6"/>
    <p:sldId id="262" r:id="rId7"/>
    <p:sldId id="275" r:id="rId8"/>
    <p:sldId id="282" r:id="rId9"/>
    <p:sldId id="283" r:id="rId10"/>
    <p:sldId id="258" r:id="rId11"/>
    <p:sldId id="284" r:id="rId12"/>
    <p:sldId id="270" r:id="rId13"/>
    <p:sldId id="268" r:id="rId14"/>
    <p:sldId id="285" r:id="rId15"/>
    <p:sldId id="269" r:id="rId16"/>
    <p:sldId id="273" r:id="rId17"/>
    <p:sldId id="286" r:id="rId18"/>
    <p:sldId id="257" r:id="rId19"/>
    <p:sldId id="293" r:id="rId20"/>
    <p:sldId id="266" r:id="rId21"/>
    <p:sldId id="267" r:id="rId22"/>
    <p:sldId id="271" r:id="rId23"/>
    <p:sldId id="288" r:id="rId24"/>
    <p:sldId id="289" r:id="rId25"/>
    <p:sldId id="290" r:id="rId26"/>
    <p:sldId id="291" r:id="rId27"/>
    <p:sldId id="292" r:id="rId28"/>
    <p:sldId id="294" r:id="rId29"/>
    <p:sldId id="272" r:id="rId30"/>
    <p:sldId id="276" r:id="rId31"/>
    <p:sldId id="277" r:id="rId32"/>
    <p:sldId id="278" r:id="rId33"/>
    <p:sldId id="279" r:id="rId34"/>
    <p:sldId id="280" r:id="rId35"/>
    <p:sldId id="28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A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97" autoAdjust="0"/>
    <p:restoredTop sz="94660"/>
  </p:normalViewPr>
  <p:slideViewPr>
    <p:cSldViewPr snapToGrid="0">
      <p:cViewPr varScale="1">
        <p:scale>
          <a:sx n="72" d="100"/>
          <a:sy n="72" d="100"/>
        </p:scale>
        <p:origin x="84" y="630"/>
      </p:cViewPr>
      <p:guideLst/>
    </p:cSldViewPr>
  </p:slideViewPr>
  <p:notesTextViewPr>
    <p:cViewPr>
      <p:scale>
        <a:sx n="1" d="1"/>
        <a:sy n="1" d="1"/>
      </p:scale>
      <p:origin x="0" y="0"/>
    </p:cViewPr>
  </p:notesTextViewPr>
  <p:sorterViewPr>
    <p:cViewPr>
      <p:scale>
        <a:sx n="100" d="100"/>
        <a:sy n="100" d="100"/>
      </p:scale>
      <p:origin x="0" y="-124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86FE8-5E9C-4921-BE7A-8A8A2EACB37A}" type="datetimeFigureOut">
              <a:rPr lang="en-US" smtClean="0"/>
              <a:t>4/3/2016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75A8F-4B01-4C35-9380-DE3906115B72}" type="slidenum">
              <a:rPr lang="en-US" smtClean="0"/>
              <a:t>‹#›</a:t>
            </a:fld>
            <a:endParaRPr lang="en-US"/>
          </a:p>
        </p:txBody>
      </p:sp>
    </p:spTree>
    <p:extLst>
      <p:ext uri="{BB962C8B-B14F-4D97-AF65-F5344CB8AC3E}">
        <p14:creationId xmlns:p14="http://schemas.microsoft.com/office/powerpoint/2010/main" val="104327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F75A8F-4B01-4C35-9380-DE3906115B72}" type="slidenum">
              <a:rPr lang="en-US" smtClean="0"/>
              <a:t>28</a:t>
            </a:fld>
            <a:endParaRPr lang="en-US"/>
          </a:p>
        </p:txBody>
      </p:sp>
    </p:spTree>
    <p:extLst>
      <p:ext uri="{BB962C8B-B14F-4D97-AF65-F5344CB8AC3E}">
        <p14:creationId xmlns:p14="http://schemas.microsoft.com/office/powerpoint/2010/main" val="2195692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3A81B3C-0C59-4C2B-B5F1-35067D2842FC}" type="datetime1">
              <a:rPr lang="en-US" smtClean="0"/>
              <a:t>4/3/2016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1AC2E8-B80A-4D9D-B71E-66B6217A33A9}" type="datetime1">
              <a:rPr lang="en-US" smtClean="0"/>
              <a:t>4/3/2016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EE479-BC51-41CC-A8D0-5A69FF4DEA1E}"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D6229-189D-4548-B5E1-5AEFA7D50B4F}"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87B59-9A8F-4D3B-AA74-59AC89B5A545}"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3744F3-8986-485F-A20F-2F17C2D1D2CA}" type="datetime1">
              <a:rPr lang="en-US" smtClean="0"/>
              <a:t>4/3/2016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402CDDC-2174-4526-A8E6-A4515ACD27A9}" type="datetime1">
              <a:rPr lang="en-US" smtClean="0"/>
              <a:t>4/3/2016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927FB3E-97D9-4363-96BA-79F424463993}"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092ECBF-46B8-4A5F-BF5B-820887763AFF}"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F4850-EAAC-47E5-B800-C48CC6F0B6EA}"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D819A-1993-4AC4-88E3-52B2947707CB}" type="datetime1">
              <a:rPr lang="en-US" smtClean="0"/>
              <a:t>4/3/2016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4FE72D-BB8E-4275-82D5-3475E05BB270}" type="datetime1">
              <a:rPr lang="en-US" smtClean="0"/>
              <a:t>4/3/2016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67D1AD-9C28-4A78-9E96-AAE9F3714855}" type="datetime1">
              <a:rPr lang="en-US" smtClean="0"/>
              <a:t>4/3/2016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93A105-5467-499F-AD59-947BEE91CCE8}" type="datetime1">
              <a:rPr lang="en-US" smtClean="0"/>
              <a:t>4/3/2016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5CDCE-ED4F-40C9-9FCD-1849FD32ED2C}" type="datetime1">
              <a:rPr lang="en-US" smtClean="0"/>
              <a:t>4/3/2016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44171-A185-4457-A9CF-9D516B7D06FC}" type="datetime1">
              <a:rPr lang="en-US" smtClean="0"/>
              <a:t>4/3/2016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0D72D-EE72-4445-BCBD-01110BC0ABA3}" type="datetime1">
              <a:rPr lang="en-US" smtClean="0"/>
              <a:t>4/3/2016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25000"/>
              </a:schemeClr>
            </a:gs>
            <a:gs pos="74000">
              <a:schemeClr val="accent5">
                <a:lumMod val="50000"/>
              </a:schemeClr>
            </a:gs>
            <a:gs pos="83000">
              <a:schemeClr val="accent5">
                <a:lumMod val="75000"/>
              </a:schemeClr>
            </a:gs>
            <a:gs pos="100000">
              <a:schemeClr val="accent1">
                <a:lumMod val="60000"/>
                <a:lumOff val="40000"/>
              </a:schemeClr>
            </a:gs>
          </a:gsLst>
          <a:lin ang="2700000" scaled="1"/>
          <a:tileRect/>
        </a:gra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970C7CA-4E32-4D4C-B2D8-81D9D5F04A70}" type="datetime1">
              <a:rPr lang="en-US" smtClean="0"/>
              <a:t>4/3/2016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ved=0ahUKEwiDnMPqkvLLAhVGbiYKHW_RCaoQjRwIBw&amp;url=http%3A%2F%2Fwww.1st-art-gallery.com%2FFerdinand-Knab%2FThe-Hanging-Gardens-Of-Babylon.html&amp;bvm=bv.118443451,d.eWE&amp;psig=AFQjCNGXu1197ciAALYzvsIwLs1kmkaaOQ&amp;ust=145976173096635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_uOPZm_LLAhWC7yYKHX54AYAQjRwIBw&amp;url=http%3A%2F%2Fdfw.cbslocal.com%2F2014%2F07%2F02%2Fatheists-demand-right-to-deliver-invocations-at-government-meetings%2F&amp;bvm=bv.118443451,d.dmo&amp;psig=AFQjCNGqGDE2ZfArDM7oqdqpsLOwedKdmA&amp;ust=1459764209978885"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9434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s-media-cache-ak0.pinimg.com/736x/9c/5c/7b/9c5c7b065ff1483007b39036919f57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81" y="0"/>
            <a:ext cx="103461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8669111">
            <a:off x="1589377" y="2893670"/>
            <a:ext cx="1912337" cy="1551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EGYPT</a:t>
            </a:r>
            <a:endParaRPr lang="en-US" sz="3200" b="1" dirty="0"/>
          </a:p>
        </p:txBody>
      </p:sp>
      <p:sp>
        <p:nvSpPr>
          <p:cNvPr id="7" name="Rectangle 6"/>
          <p:cNvSpPr/>
          <p:nvPr/>
        </p:nvSpPr>
        <p:spPr>
          <a:xfrm rot="2272439">
            <a:off x="2323177" y="2538198"/>
            <a:ext cx="2402440" cy="4398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b="1" dirty="0" smtClean="0"/>
              <a:t>JOSIAH</a:t>
            </a:r>
            <a:endParaRPr lang="en-US" sz="4000" b="1" dirty="0"/>
          </a:p>
        </p:txBody>
      </p:sp>
      <p:sp>
        <p:nvSpPr>
          <p:cNvPr id="9" name="Left Arrow 8"/>
          <p:cNvSpPr/>
          <p:nvPr/>
        </p:nvSpPr>
        <p:spPr>
          <a:xfrm rot="868817">
            <a:off x="5465312" y="1797374"/>
            <a:ext cx="3657600" cy="1581941"/>
          </a:xfrm>
          <a:prstGeom prst="lef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4400" b="1" dirty="0" smtClean="0"/>
              <a:t>KING NEB</a:t>
            </a:r>
            <a:endParaRPr lang="en-US" sz="4400" b="1" dirty="0"/>
          </a:p>
        </p:txBody>
      </p:sp>
      <p:sp>
        <p:nvSpPr>
          <p:cNvPr id="10" name="Oval 9"/>
          <p:cNvSpPr/>
          <p:nvPr/>
        </p:nvSpPr>
        <p:spPr>
          <a:xfrm>
            <a:off x="3333509" y="973668"/>
            <a:ext cx="3310359" cy="9708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267901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nightwatchsite.files.wordpress.com/2015/07/the-book-of-daniel.png?w=1396&amp;h=768&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68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001872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7519"/>
            <a:ext cx="12192001" cy="6858001"/>
          </a:xfrm>
        </p:spPr>
      </p:pic>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592190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4051"/>
            <a:ext cx="12120658" cy="6423949"/>
          </a:xfrm>
        </p:spPr>
      </p:pic>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87160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s://ferrelljenkins.files.wordpress.com/2014/09/babylon-ishtar-gate_berlin_fjenkins081614_5790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85" y="-1"/>
            <a:ext cx="10365813" cy="6867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3285" y="6334780"/>
            <a:ext cx="7286948" cy="523220"/>
          </a:xfrm>
          <a:prstGeom prst="rect">
            <a:avLst/>
          </a:prstGeom>
          <a:solidFill>
            <a:schemeClr val="tx1"/>
          </a:solidFill>
        </p:spPr>
        <p:txBody>
          <a:bodyPr wrap="square" rtlCol="0">
            <a:spAutoFit/>
          </a:bodyPr>
          <a:lstStyle/>
          <a:p>
            <a:r>
              <a:rPr lang="en-US" sz="2800" dirty="0" smtClean="0">
                <a:solidFill>
                  <a:schemeClr val="bg1"/>
                </a:solidFill>
              </a:rPr>
              <a:t>Ishtar Gate, </a:t>
            </a:r>
            <a:r>
              <a:rPr lang="en-US" sz="2800" dirty="0" err="1" smtClean="0">
                <a:solidFill>
                  <a:schemeClr val="bg1"/>
                </a:solidFill>
              </a:rPr>
              <a:t>Bergamom</a:t>
            </a:r>
            <a:r>
              <a:rPr lang="en-US" sz="2800" dirty="0" smtClean="0">
                <a:solidFill>
                  <a:schemeClr val="bg1"/>
                </a:solidFill>
              </a:rPr>
              <a:t> Museum, Berlin</a:t>
            </a:r>
            <a:endParaRPr lang="en-US" sz="2800" dirty="0">
              <a:solidFill>
                <a:schemeClr val="bg1"/>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717291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538" y="-1"/>
            <a:ext cx="5374604" cy="6872897"/>
          </a:xfrm>
        </p:spPr>
      </p:pic>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854196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679" y="0"/>
            <a:ext cx="11704319" cy="6858000"/>
          </a:xfrm>
        </p:spPr>
      </p:pic>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643728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s://s-media-cache-ak0.pinimg.com/736x/d3/0d/9d/d30d9de0feee56d520cc2350a972f49b.jpg"/>
          <p:cNvPicPr>
            <a:picLocks noChangeAspect="1" noChangeArrowheads="1"/>
          </p:cNvPicPr>
          <p:nvPr/>
        </p:nvPicPr>
        <p:blipFill rotWithShape="1">
          <a:blip r:embed="rId2">
            <a:extLst>
              <a:ext uri="{28A0092B-C50C-407E-A947-70E740481C1C}">
                <a14:useLocalDpi xmlns:a14="http://schemas.microsoft.com/office/drawing/2010/main" val="0"/>
              </a:ext>
            </a:extLst>
          </a:blip>
          <a:srcRect b="7952"/>
          <a:stretch/>
        </p:blipFill>
        <p:spPr bwMode="auto">
          <a:xfrm>
            <a:off x="549113" y="0"/>
            <a:ext cx="10574158" cy="68522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662469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565" y="346437"/>
            <a:ext cx="10916268" cy="6144586"/>
          </a:xfrm>
        </p:spPr>
      </p:pic>
      <p:sp>
        <p:nvSpPr>
          <p:cNvPr id="7" name="Slide Number Placeholder 6"/>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949082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171" y="0"/>
            <a:ext cx="9710441" cy="6858000"/>
          </a:xfrm>
        </p:spPr>
      </p:pic>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666403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8" name="Picture 4" descr="GSM phones 1995-6: Nokia 1610, Nokia 2110i, Nokia 8110, Motorola 7500, Ericsson GA318, Motorola StarT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37" y="948198"/>
            <a:ext cx="10140505" cy="485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94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518"/>
            <a:ext cx="12240920" cy="6885518"/>
          </a:xfrm>
        </p:spPr>
      </p:pic>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149303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1st-art-gallery.com/thumbnail/232555/1/The-Hanging-Gardens-Of-Babyl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79" y="0"/>
            <a:ext cx="1063255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5975" y="115747"/>
            <a:ext cx="6655443" cy="1569660"/>
          </a:xfrm>
          <a:prstGeom prst="rect">
            <a:avLst/>
          </a:prstGeom>
          <a:noFill/>
        </p:spPr>
        <p:txBody>
          <a:bodyPr wrap="square" rtlCol="0">
            <a:spAutoFit/>
          </a:bodyPr>
          <a:lstStyle/>
          <a:p>
            <a:r>
              <a:rPr lang="en-US" sz="4800" b="1" dirty="0" smtClean="0"/>
              <a:t>Hanging Gardens/ Tower of Babel</a:t>
            </a:r>
            <a:endParaRPr lang="en-US" sz="4800" b="1"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687090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091" y="335667"/>
            <a:ext cx="6782765" cy="6111432"/>
          </a:xfrm>
          <a:solidFill>
            <a:schemeClr val="tx1"/>
          </a:solidFill>
        </p:spPr>
        <p:txBody>
          <a:bodyPr/>
          <a:lstStyle/>
          <a:p>
            <a:r>
              <a:rPr lang="en-US" sz="4000" b="1" dirty="0">
                <a:latin typeface="Californian FB" panose="0207040306080B030204" pitchFamily="18" charset="0"/>
              </a:rPr>
              <a:t>“The Babylonians transmitted and in some cases even originated most of the cultural and religious foundations for the OT world.  They and their predecessors the Sumerians established the philosophical and social infrastructure </a:t>
            </a:r>
            <a:r>
              <a:rPr lang="en-US" sz="4000" b="1" dirty="0" smtClean="0">
                <a:latin typeface="Californian FB" panose="0207040306080B030204" pitchFamily="18" charset="0"/>
              </a:rPr>
              <a:t>of </a:t>
            </a:r>
            <a:r>
              <a:rPr lang="en-US" sz="4000" b="1" dirty="0">
                <a:latin typeface="Californian FB" panose="0207040306080B030204" pitchFamily="18" charset="0"/>
              </a:rPr>
              <a:t>Israel’s neighbors.”  </a:t>
            </a:r>
            <a:r>
              <a:rPr lang="en-US" sz="4000" b="1" dirty="0" smtClean="0">
                <a:latin typeface="Californian FB" panose="0207040306080B030204" pitchFamily="18" charset="0"/>
              </a:rPr>
              <a:t>(Bill Arnold</a:t>
            </a:r>
            <a:r>
              <a:rPr lang="en-US" sz="4000" b="1" dirty="0">
                <a:latin typeface="Californian FB" panose="0207040306080B030204" pitchFamily="18" charset="0"/>
              </a:rPr>
              <a:t>, 43</a:t>
            </a:r>
            <a:r>
              <a:rPr lang="en-US" sz="4000" b="1" dirty="0" smtClean="0">
                <a:latin typeface="Californian FB" panose="0207040306080B030204" pitchFamily="18" charset="0"/>
              </a:rPr>
              <a:t>)</a:t>
            </a:r>
            <a:endParaRPr lang="en-US" sz="4000" b="1" dirty="0">
              <a:latin typeface="Californian FB" panose="0207040306080B0302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8" y="-34725"/>
            <a:ext cx="4413010" cy="6924818"/>
          </a:xfrm>
        </p:spPr>
      </p:pic>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660355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nightwatchsite.files.wordpress.com/2015/07/the-book-of-daniel.png?w=1396&amp;h=768&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68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571244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97" y="371786"/>
            <a:ext cx="7393087" cy="2336690"/>
          </a:xfrm>
        </p:spPr>
        <p:txBody>
          <a:bodyPr anchor="t"/>
          <a:lstStyle/>
          <a:p>
            <a:pPr algn="ctr"/>
            <a:r>
              <a:rPr lang="en-US" sz="7200" b="1" dirty="0" smtClean="0"/>
              <a:t>DANIEL</a:t>
            </a:r>
            <a:r>
              <a:rPr lang="en-US" sz="7200" dirty="0" smtClean="0"/>
              <a:t/>
            </a:r>
            <a:br>
              <a:rPr lang="en-US" sz="7200" dirty="0" smtClean="0"/>
            </a:br>
            <a:r>
              <a:rPr lang="en-US" sz="5400" dirty="0" smtClean="0">
                <a:latin typeface="Times" panose="02020603050405020304" pitchFamily="18" charset="0"/>
              </a:rPr>
              <a:t>“My God is King”</a:t>
            </a:r>
            <a:endParaRPr lang="en-US" sz="7200" dirty="0"/>
          </a:p>
        </p:txBody>
      </p:sp>
      <p:pic>
        <p:nvPicPr>
          <p:cNvPr id="12290" name="Picture 2" descr="https://www.lds.org/bc/content/shared/content/images/gospel-library/manual/00001/daniel-refuses-kinds-food-wine_1174891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645"/>
            <a:ext cx="4629873" cy="68676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gray">
          <a:xfrm>
            <a:off x="4629872" y="3267386"/>
            <a:ext cx="7562128" cy="2336690"/>
          </a:xfrm>
          <a:prstGeom prst="rect">
            <a:avLst/>
          </a:prstGeom>
          <a:solidFill>
            <a:schemeClr val="tx1"/>
          </a:solidFill>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smtClean="0"/>
              <a:t>BELTASHAZZAR</a:t>
            </a:r>
            <a:r>
              <a:rPr lang="en-US" sz="7200" dirty="0" smtClean="0"/>
              <a:t/>
            </a:r>
            <a:br>
              <a:rPr lang="en-US" sz="7200" dirty="0" smtClean="0"/>
            </a:br>
            <a:r>
              <a:rPr lang="en-US" sz="5400" dirty="0" smtClean="0">
                <a:latin typeface="Times" panose="02020603050405020304" pitchFamily="18" charset="0"/>
              </a:rPr>
              <a:t>“May Bel Protect his life”</a:t>
            </a:r>
            <a:endParaRPr lang="en-US" sz="72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884679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97" y="371786"/>
            <a:ext cx="7393087" cy="2336690"/>
          </a:xfrm>
        </p:spPr>
        <p:txBody>
          <a:bodyPr anchor="t"/>
          <a:lstStyle/>
          <a:p>
            <a:pPr algn="ctr"/>
            <a:r>
              <a:rPr lang="en-US" sz="7200" b="1" dirty="0" err="1" smtClean="0"/>
              <a:t>Hananiah</a:t>
            </a:r>
            <a:r>
              <a:rPr lang="en-US" sz="7200" dirty="0" smtClean="0"/>
              <a:t/>
            </a:r>
            <a:br>
              <a:rPr lang="en-US" sz="7200" dirty="0" smtClean="0"/>
            </a:br>
            <a:r>
              <a:rPr lang="en-US" sz="5400" dirty="0" smtClean="0">
                <a:latin typeface="Times" panose="02020603050405020304" pitchFamily="18" charset="0"/>
              </a:rPr>
              <a:t>“YHWH is Gracious”</a:t>
            </a:r>
            <a:endParaRPr lang="en-US" sz="7200" dirty="0"/>
          </a:p>
        </p:txBody>
      </p:sp>
      <p:pic>
        <p:nvPicPr>
          <p:cNvPr id="12290" name="Picture 2" descr="https://www.lds.org/bc/content/shared/content/images/gospel-library/manual/00001/daniel-refuses-kinds-food-wine_1174891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645"/>
            <a:ext cx="4629873" cy="68676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gray">
          <a:xfrm>
            <a:off x="4629872" y="3267386"/>
            <a:ext cx="7562128" cy="2336690"/>
          </a:xfrm>
          <a:prstGeom prst="rect">
            <a:avLst/>
          </a:prstGeom>
          <a:solidFill>
            <a:schemeClr val="tx1"/>
          </a:solidFill>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smtClean="0"/>
              <a:t>Shadrach</a:t>
            </a:r>
            <a:r>
              <a:rPr lang="en-US" sz="7200" dirty="0" smtClean="0"/>
              <a:t/>
            </a:r>
            <a:br>
              <a:rPr lang="en-US" sz="7200" dirty="0" smtClean="0"/>
            </a:br>
            <a:r>
              <a:rPr lang="en-US" sz="5400" dirty="0" smtClean="0">
                <a:latin typeface="Times" panose="02020603050405020304" pitchFamily="18" charset="0"/>
              </a:rPr>
              <a:t>“I am fearful of God”</a:t>
            </a:r>
            <a:endParaRPr lang="en-US" sz="72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314402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97" y="371786"/>
            <a:ext cx="7393087" cy="2336690"/>
          </a:xfrm>
        </p:spPr>
        <p:txBody>
          <a:bodyPr anchor="t"/>
          <a:lstStyle/>
          <a:p>
            <a:pPr algn="ctr"/>
            <a:r>
              <a:rPr lang="en-US" sz="7200" b="1" dirty="0" err="1" smtClean="0"/>
              <a:t>Mishael</a:t>
            </a:r>
            <a:r>
              <a:rPr lang="en-US" sz="7200" dirty="0" smtClean="0"/>
              <a:t/>
            </a:r>
            <a:br>
              <a:rPr lang="en-US" sz="7200" dirty="0" smtClean="0"/>
            </a:br>
            <a:r>
              <a:rPr lang="en-US" sz="5400" dirty="0" smtClean="0">
                <a:latin typeface="Times" panose="02020603050405020304" pitchFamily="18" charset="0"/>
              </a:rPr>
              <a:t>“Who is as God”</a:t>
            </a:r>
            <a:endParaRPr lang="en-US" sz="7200" dirty="0"/>
          </a:p>
        </p:txBody>
      </p:sp>
      <p:pic>
        <p:nvPicPr>
          <p:cNvPr id="12290" name="Picture 2" descr="https://www.lds.org/bc/content/shared/content/images/gospel-library/manual/00001/daniel-refuses-kinds-food-wine_1174891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645"/>
            <a:ext cx="4629873" cy="68676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gray">
          <a:xfrm>
            <a:off x="4629872" y="3267386"/>
            <a:ext cx="7562128" cy="2336690"/>
          </a:xfrm>
          <a:prstGeom prst="rect">
            <a:avLst/>
          </a:prstGeom>
          <a:solidFill>
            <a:schemeClr val="tx1"/>
          </a:solidFill>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smtClean="0"/>
              <a:t>Meshach</a:t>
            </a:r>
            <a:r>
              <a:rPr lang="en-US" sz="7200" dirty="0" smtClean="0"/>
              <a:t/>
            </a:r>
            <a:br>
              <a:rPr lang="en-US" sz="7200" dirty="0" smtClean="0"/>
            </a:br>
            <a:r>
              <a:rPr lang="en-US" sz="5400" dirty="0" smtClean="0">
                <a:latin typeface="Times" panose="02020603050405020304" pitchFamily="18" charset="0"/>
              </a:rPr>
              <a:t>“Who is what </a:t>
            </a:r>
            <a:r>
              <a:rPr lang="en-US" sz="5400" dirty="0" err="1" smtClean="0">
                <a:latin typeface="Times" panose="02020603050405020304" pitchFamily="18" charset="0"/>
              </a:rPr>
              <a:t>Aku</a:t>
            </a:r>
            <a:r>
              <a:rPr lang="en-US" sz="5400" dirty="0" smtClean="0">
                <a:latin typeface="Times" panose="02020603050405020304" pitchFamily="18" charset="0"/>
              </a:rPr>
              <a:t> is”</a:t>
            </a:r>
            <a:endParaRPr lang="en-US" sz="72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173147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297" y="371786"/>
            <a:ext cx="7393087" cy="2336690"/>
          </a:xfrm>
        </p:spPr>
        <p:txBody>
          <a:bodyPr anchor="t"/>
          <a:lstStyle/>
          <a:p>
            <a:pPr algn="ctr"/>
            <a:r>
              <a:rPr lang="en-US" sz="7200" b="1" dirty="0" err="1" smtClean="0"/>
              <a:t>Azariah</a:t>
            </a:r>
            <a:r>
              <a:rPr lang="en-US" sz="7200" dirty="0" smtClean="0"/>
              <a:t/>
            </a:r>
            <a:br>
              <a:rPr lang="en-US" sz="7200" dirty="0" smtClean="0"/>
            </a:br>
            <a:r>
              <a:rPr lang="en-US" sz="5400" dirty="0" smtClean="0">
                <a:latin typeface="Times" panose="02020603050405020304" pitchFamily="18" charset="0"/>
              </a:rPr>
              <a:t>“Whom YHWH Helps”</a:t>
            </a:r>
            <a:endParaRPr lang="en-US" sz="7200" dirty="0"/>
          </a:p>
        </p:txBody>
      </p:sp>
      <p:pic>
        <p:nvPicPr>
          <p:cNvPr id="12290" name="Picture 2" descr="https://www.lds.org/bc/content/shared/content/images/gospel-library/manual/00001/daniel-refuses-kinds-food-wine_1174891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645"/>
            <a:ext cx="4629873" cy="68676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gray">
          <a:xfrm>
            <a:off x="4629872" y="3267386"/>
            <a:ext cx="7562128" cy="2336690"/>
          </a:xfrm>
          <a:prstGeom prst="rect">
            <a:avLst/>
          </a:prstGeom>
          <a:solidFill>
            <a:schemeClr val="tx1"/>
          </a:solidFill>
        </p:spPr>
        <p:txBody>
          <a:bodyPr vert="horz" lIns="91440" tIns="45720" rIns="91440" bIns="45720" rtlCol="0" anchor="t">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7200" b="1" dirty="0" smtClean="0"/>
              <a:t>Abednego</a:t>
            </a:r>
            <a:r>
              <a:rPr lang="en-US" sz="7200" dirty="0" smtClean="0"/>
              <a:t/>
            </a:r>
            <a:br>
              <a:rPr lang="en-US" sz="7200" dirty="0" smtClean="0"/>
            </a:br>
            <a:r>
              <a:rPr lang="en-US" sz="5400" dirty="0" smtClean="0">
                <a:latin typeface="Times" panose="02020603050405020304" pitchFamily="18" charset="0"/>
              </a:rPr>
              <a:t>“Servant of Nebo”</a:t>
            </a:r>
            <a:endParaRPr lang="en-US" sz="72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82161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nightwatchsite.files.wordpress.com/2015/07/the-book-of-daniel.png?w=1396&amp;h=768&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7068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4138565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409" y="-27519"/>
            <a:ext cx="4530957" cy="6856851"/>
          </a:xfrm>
        </p:spPr>
      </p:pic>
      <p:pic>
        <p:nvPicPr>
          <p:cNvPr id="6146" name="Picture 2" descr="https://cbsdallas.files.wordpress.com/2014/07/atheist.jpg?w=640&amp;h=360&amp;crop=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539" y="842319"/>
            <a:ext cx="6096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50619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rotWithShape="1">
          <a:blip r:embed="rId2"/>
          <a:srcRect l="1" r="35758" b="7315"/>
          <a:stretch/>
        </p:blipFill>
        <p:spPr>
          <a:xfrm>
            <a:off x="4114489" y="840131"/>
            <a:ext cx="1868130" cy="4456613"/>
          </a:xfrm>
          <a:prstGeom prst="rect">
            <a:avLst/>
          </a:prstGeom>
        </p:spPr>
      </p:pic>
      <p:pic>
        <p:nvPicPr>
          <p:cNvPr id="5" name="Picture 4"/>
          <p:cNvPicPr>
            <a:picLocks noChangeAspect="1"/>
          </p:cNvPicPr>
          <p:nvPr/>
        </p:nvPicPr>
        <p:blipFill>
          <a:blip r:embed="rId3"/>
          <a:stretch>
            <a:fillRect/>
          </a:stretch>
        </p:blipFill>
        <p:spPr>
          <a:xfrm>
            <a:off x="5982619" y="840132"/>
            <a:ext cx="1980384" cy="4478515"/>
          </a:xfrm>
          <a:prstGeom prst="rect">
            <a:avLst/>
          </a:prstGeom>
        </p:spPr>
      </p:pic>
    </p:spTree>
    <p:extLst>
      <p:ext uri="{BB962C8B-B14F-4D97-AF65-F5344CB8AC3E}">
        <p14:creationId xmlns:p14="http://schemas.microsoft.com/office/powerpoint/2010/main" val="2285214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Oval 5"/>
          <p:cNvSpPr/>
          <p:nvPr/>
        </p:nvSpPr>
        <p:spPr>
          <a:xfrm>
            <a:off x="6844496" y="2257064"/>
            <a:ext cx="5347504" cy="2048718"/>
          </a:xfrm>
          <a:prstGeom prst="ellipse">
            <a:avLst/>
          </a:prstGeom>
          <a:solidFill>
            <a:srgbClr val="E0AA72">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latin typeface="Bell MT" panose="02020503060305020303" pitchFamily="18" charset="0"/>
              </a:rPr>
              <a:t>Calm</a:t>
            </a:r>
            <a:endParaRPr lang="en-US" sz="8800" b="1" dirty="0">
              <a:solidFill>
                <a:schemeClr val="tx1"/>
              </a:solidFill>
              <a:latin typeface="Bell MT" panose="02020503060305020303" pitchFamily="18" charset="0"/>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42495081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Oval 5"/>
          <p:cNvSpPr/>
          <p:nvPr/>
        </p:nvSpPr>
        <p:spPr>
          <a:xfrm>
            <a:off x="3993266" y="2257064"/>
            <a:ext cx="8198734" cy="2048718"/>
          </a:xfrm>
          <a:prstGeom prst="ellipse">
            <a:avLst/>
          </a:prstGeom>
          <a:solidFill>
            <a:srgbClr val="E0AA72">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latin typeface="Bell MT" panose="02020503060305020303" pitchFamily="18" charset="0"/>
              </a:rPr>
              <a:t>Committed</a:t>
            </a:r>
            <a:endParaRPr lang="en-US" sz="8800" b="1" dirty="0">
              <a:solidFill>
                <a:schemeClr val="tx1"/>
              </a:solidFill>
              <a:latin typeface="Bell MT" panose="02020503060305020303"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381989649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Oval 5"/>
          <p:cNvSpPr/>
          <p:nvPr/>
        </p:nvSpPr>
        <p:spPr>
          <a:xfrm>
            <a:off x="3727048" y="2257064"/>
            <a:ext cx="8464952" cy="2048718"/>
          </a:xfrm>
          <a:prstGeom prst="ellipse">
            <a:avLst/>
          </a:prstGeom>
          <a:solidFill>
            <a:srgbClr val="E0AA72">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latin typeface="Bell MT" panose="02020503060305020303" pitchFamily="18" charset="0"/>
              </a:rPr>
              <a:t>Courageous</a:t>
            </a:r>
            <a:endParaRPr lang="en-US" sz="8800" b="1" dirty="0">
              <a:solidFill>
                <a:schemeClr val="tx1"/>
              </a:solidFill>
              <a:latin typeface="Bell MT" panose="02020503060305020303"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69270602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Oval 5"/>
          <p:cNvSpPr/>
          <p:nvPr/>
        </p:nvSpPr>
        <p:spPr>
          <a:xfrm>
            <a:off x="3727048" y="2257064"/>
            <a:ext cx="8464952" cy="2048718"/>
          </a:xfrm>
          <a:prstGeom prst="ellipse">
            <a:avLst/>
          </a:prstGeom>
          <a:solidFill>
            <a:srgbClr val="E0AA72">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latin typeface="Bell MT" panose="02020503060305020303" pitchFamily="18" charset="0"/>
              </a:rPr>
              <a:t>Courteous</a:t>
            </a:r>
            <a:endParaRPr lang="en-US" sz="8800" b="1" dirty="0">
              <a:solidFill>
                <a:schemeClr val="tx1"/>
              </a:solidFill>
              <a:latin typeface="Bell MT" panose="02020503060305020303"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77531774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Oval 5"/>
          <p:cNvSpPr/>
          <p:nvPr/>
        </p:nvSpPr>
        <p:spPr>
          <a:xfrm>
            <a:off x="3727048" y="2257064"/>
            <a:ext cx="8464952" cy="2048718"/>
          </a:xfrm>
          <a:prstGeom prst="ellipse">
            <a:avLst/>
          </a:prstGeom>
          <a:solidFill>
            <a:srgbClr val="E0AA72">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latin typeface="Bell MT" panose="02020503060305020303" pitchFamily="18" charset="0"/>
              </a:rPr>
              <a:t>Confident</a:t>
            </a:r>
            <a:endParaRPr lang="en-US" sz="8800" b="1" dirty="0">
              <a:solidFill>
                <a:schemeClr val="tx1"/>
              </a:solidFill>
              <a:latin typeface="Bell MT" panose="02020503060305020303"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9021333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Oval 5"/>
          <p:cNvSpPr/>
          <p:nvPr/>
        </p:nvSpPr>
        <p:spPr>
          <a:xfrm>
            <a:off x="3727048" y="2257064"/>
            <a:ext cx="8464952" cy="2048718"/>
          </a:xfrm>
          <a:prstGeom prst="ellipse">
            <a:avLst/>
          </a:prstGeom>
          <a:solidFill>
            <a:srgbClr val="E0AA72">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latin typeface="Bell MT" panose="02020503060305020303" pitchFamily="18" charset="0"/>
              </a:rPr>
              <a:t>Confirmed!</a:t>
            </a:r>
            <a:endParaRPr lang="en-US" sz="8800" b="1" dirty="0">
              <a:solidFill>
                <a:schemeClr val="tx1"/>
              </a:solidFill>
              <a:latin typeface="Bell MT" panose="02020503060305020303"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73265161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38" y="707474"/>
            <a:ext cx="12119262" cy="6150526"/>
          </a:xfrm>
        </p:spPr>
      </p:pic>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68464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055" y="5835838"/>
            <a:ext cx="8761413" cy="706964"/>
          </a:xfrm>
        </p:spPr>
        <p:txBody>
          <a:bodyPr/>
          <a:lstStyle/>
          <a:p>
            <a:pPr algn="ctr"/>
            <a:r>
              <a:rPr lang="en-US" dirty="0" smtClean="0"/>
              <a:t>SEPTEMBER 11, 2001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669" y="609519"/>
            <a:ext cx="11092183" cy="4862170"/>
          </a:xfrm>
        </p:spPr>
      </p:pic>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74267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055" y="5835838"/>
            <a:ext cx="8761413" cy="706964"/>
          </a:xfrm>
        </p:spPr>
        <p:txBody>
          <a:bodyPr/>
          <a:lstStyle/>
          <a:p>
            <a:pPr algn="ctr"/>
            <a:r>
              <a:rPr lang="en-US" dirty="0" smtClean="0"/>
              <a:t>2007 FINANCIAL CRISIS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535" y="424645"/>
            <a:ext cx="8688005" cy="5212803"/>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946197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00741" y="0"/>
            <a:ext cx="10513244" cy="6716044"/>
          </a:xfrm>
          <a:prstGeom prst="rect">
            <a:avLst/>
          </a:prstGeom>
        </p:spPr>
      </p:pic>
      <p:sp>
        <p:nvSpPr>
          <p:cNvPr id="5" name="TextBox 4"/>
          <p:cNvSpPr txBox="1"/>
          <p:nvPr/>
        </p:nvSpPr>
        <p:spPr>
          <a:xfrm>
            <a:off x="7952709" y="5950177"/>
            <a:ext cx="4055807" cy="707886"/>
          </a:xfrm>
          <a:prstGeom prst="rect">
            <a:avLst/>
          </a:prstGeom>
          <a:noFill/>
        </p:spPr>
        <p:txBody>
          <a:bodyPr wrap="square" rtlCol="0">
            <a:spAutoFit/>
          </a:bodyPr>
          <a:lstStyle/>
          <a:p>
            <a:pPr algn="r"/>
            <a:r>
              <a:rPr lang="en-US" sz="2000" dirty="0"/>
              <a:t>SOURCE:  </a:t>
            </a:r>
            <a:endParaRPr lang="en-US" sz="2000" dirty="0" smtClean="0"/>
          </a:p>
          <a:p>
            <a:pPr algn="r"/>
            <a:r>
              <a:rPr lang="en-US" sz="2000" dirty="0" smtClean="0"/>
              <a:t>Gallop</a:t>
            </a:r>
            <a:r>
              <a:rPr lang="en-US" sz="2000" dirty="0"/>
              <a:t>, 2015</a:t>
            </a:r>
            <a:endParaRPr lang="en-US" sz="2000" dirty="0"/>
          </a:p>
        </p:txBody>
      </p:sp>
      <p:cxnSp>
        <p:nvCxnSpPr>
          <p:cNvPr id="7" name="Straight Connector 6"/>
          <p:cNvCxnSpPr/>
          <p:nvPr/>
        </p:nvCxnSpPr>
        <p:spPr>
          <a:xfrm>
            <a:off x="9436511" y="1240350"/>
            <a:ext cx="1017639"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251213" y="1642353"/>
            <a:ext cx="1017639"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28979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ttp://barry-overstreet.com/wp-content/uploads/2012/06/World-Is-Changing.jpg"/>
          <p:cNvPicPr>
            <a:picLocks noChangeAspect="1" noChangeArrowheads="1"/>
          </p:cNvPicPr>
          <p:nvPr/>
        </p:nvPicPr>
        <p:blipFill rotWithShape="1">
          <a:blip r:embed="rId2">
            <a:extLst>
              <a:ext uri="{28A0092B-C50C-407E-A947-70E740481C1C}">
                <a14:useLocalDpi xmlns:a14="http://schemas.microsoft.com/office/drawing/2010/main" val="0"/>
              </a:ext>
            </a:extLst>
          </a:blip>
          <a:srcRect b="7046"/>
          <a:stretch/>
        </p:blipFill>
        <p:spPr bwMode="auto">
          <a:xfrm>
            <a:off x="1914927" y="0"/>
            <a:ext cx="7784658" cy="68985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360146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nightwatchsite.files.wordpress.com/2015/07/the-book-of-daniel.png?w=1396&amp;h=768&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68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764012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1436</TotalTime>
  <Words>120</Words>
  <Application>Microsoft Office PowerPoint</Application>
  <PresentationFormat>Widescreen</PresentationFormat>
  <Paragraphs>56</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Bell MT</vt:lpstr>
      <vt:lpstr>Calibri</vt:lpstr>
      <vt:lpstr>Californian FB</vt:lpstr>
      <vt:lpstr>Century Gothic</vt:lpstr>
      <vt:lpstr>Times</vt:lpstr>
      <vt:lpstr>Wingdings 3</vt:lpstr>
      <vt:lpstr>Ion Boardroom</vt:lpstr>
      <vt:lpstr>PowerPoint Presentation</vt:lpstr>
      <vt:lpstr>PowerPoint Presentation</vt:lpstr>
      <vt:lpstr>PowerPoint Presentation</vt:lpstr>
      <vt:lpstr>PowerPoint Presentation</vt:lpstr>
      <vt:lpstr>SEPTEMBER 11, 2001</vt:lpstr>
      <vt:lpstr>2007 FINANCIAL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Babylonians transmitted and in some cases even originated most of the cultural and religious foundations for the OT world.  They and their predecessors the Sumerians established the philosophical and social infrastructure of Israel’s neighbors.”  (Bill Arnold, 43)</vt:lpstr>
      <vt:lpstr>PowerPoint Presentation</vt:lpstr>
      <vt:lpstr>DANIEL “My God is King”</vt:lpstr>
      <vt:lpstr>Hananiah “YHWH is Gracious”</vt:lpstr>
      <vt:lpstr>Mishael “Who is as God”</vt:lpstr>
      <vt:lpstr>Azariah “Whom YHWH Helps”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Barreca</dc:creator>
  <cp:lastModifiedBy>Paul Barreca</cp:lastModifiedBy>
  <cp:revision>20</cp:revision>
  <dcterms:created xsi:type="dcterms:W3CDTF">2016-04-02T13:00:34Z</dcterms:created>
  <dcterms:modified xsi:type="dcterms:W3CDTF">2016-04-03T12:57:30Z</dcterms:modified>
</cp:coreProperties>
</file>