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1" r:id="rId4"/>
    <p:sldMasterId id="2147483724" r:id="rId5"/>
    <p:sldMasterId id="2147483737" r:id="rId6"/>
  </p:sldMasterIdLst>
  <p:sldIdLst>
    <p:sldId id="267" r:id="rId7"/>
    <p:sldId id="256" r:id="rId8"/>
    <p:sldId id="257" r:id="rId9"/>
    <p:sldId id="268" r:id="rId10"/>
    <p:sldId id="269" r:id="rId11"/>
    <p:sldId id="270" r:id="rId12"/>
    <p:sldId id="271" r:id="rId13"/>
    <p:sldId id="263" r:id="rId14"/>
    <p:sldId id="264" r:id="rId15"/>
    <p:sldId id="265" r:id="rId16"/>
    <p:sldId id="266" r:id="rId17"/>
    <p:sldId id="259" r:id="rId18"/>
    <p:sldId id="260" r:id="rId19"/>
    <p:sldId id="261" r:id="rId20"/>
    <p:sldId id="26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A29F-5E87-6644-9A58-E2298A57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3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BE6A-83F6-704B-84DB-548B022D1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337C-1B00-5746-9AF9-92B33B3B7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7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ED4-FE43-6F40-A172-06A6BA53C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2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DF61-645B-5340-8805-FE255A41C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2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DA82-B84E-CB4B-A244-3169715A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0383-D37C-334B-8DAE-30E238CC9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45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7CEE-189B-9944-A3B4-81DB2792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30E8-6C64-1F4A-BC83-6CBAABCDC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5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AA5-1C21-6340-80D9-62FEE539F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F246-3691-2740-9D3F-4D48A77F0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CC11-C696-EA4D-881B-B57218C3A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9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A29F-5E87-6644-9A58-E2298A57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4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BE6A-83F6-704B-84DB-548B022D1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9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337C-1B00-5746-9AF9-92B33B3B7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7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ED4-FE43-6F40-A172-06A6BA53C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34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DF61-645B-5340-8805-FE255A41C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4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DA82-B84E-CB4B-A244-3169715A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9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0383-D37C-334B-8DAE-30E238CC9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2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7CEE-189B-9944-A3B4-81DB2792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72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30E8-6C64-1F4A-BC83-6CBAABCDC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5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AA5-1C21-6340-80D9-62FEE539F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31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F246-3691-2740-9D3F-4D48A77F0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48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CC11-C696-EA4D-881B-B57218C3A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A29F-5E87-6644-9A58-E2298A57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45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BE6A-83F6-704B-84DB-548B022D1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98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337C-1B00-5746-9AF9-92B33B3B7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6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ED4-FE43-6F40-A172-06A6BA53C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3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6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DF61-645B-5340-8805-FE255A41C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09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DA82-B84E-CB4B-A244-3169715A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7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0383-D37C-334B-8DAE-30E238CC9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3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7CEE-189B-9944-A3B4-81DB2792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39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30E8-6C64-1F4A-BC83-6CBAABCDC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74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AA5-1C21-6340-80D9-62FEE539F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1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F246-3691-2740-9D3F-4D48A77F0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99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CC11-C696-EA4D-881B-B57218C3A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40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A29F-5E87-6644-9A58-E2298A57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4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BE6A-83F6-704B-84DB-548B022D1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4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9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337C-1B00-5746-9AF9-92B33B3B7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97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ED4-FE43-6F40-A172-06A6BA53C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31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DF61-645B-5340-8805-FE255A41C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9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DA82-B84E-CB4B-A244-3169715A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71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0383-D37C-334B-8DAE-30E238CC9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7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7CEE-189B-9944-A3B4-81DB2792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17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30E8-6C64-1F4A-BC83-6CBAABCDC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6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AA5-1C21-6340-80D9-62FEE539F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2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F246-3691-2740-9D3F-4D48A77F0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4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CC11-C696-EA4D-881B-B57218C3A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1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17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A29F-5E87-6644-9A58-E2298A57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83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BE6A-83F6-704B-84DB-548B022D1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15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337C-1B00-5746-9AF9-92B33B3B7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02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ED4-FE43-6F40-A172-06A6BA53C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7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DF61-645B-5340-8805-FE255A41C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1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DA82-B84E-CB4B-A244-3169715A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0383-D37C-334B-8DAE-30E238CC9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34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7CEE-189B-9944-A3B4-81DB27929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03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30E8-6C64-1F4A-BC83-6CBAABCDC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62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AA5-1C21-6340-80D9-62FEE539F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7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18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F246-3691-2740-9D3F-4D48A77F0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27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CC11-C696-EA4D-881B-B57218C3A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0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CAAA0-5463-4A5C-ADD2-A13434B4AA02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1691-5753-4881-8A31-0AA48791B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760B5-B578-8B4B-AC31-58CC426368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760B5-B578-8B4B-AC31-58CC426368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760B5-B578-8B4B-AC31-58CC426368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6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760B5-B578-8B4B-AC31-58CC426368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4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760B5-B578-8B4B-AC31-58CC426368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64826"/>
            <a:ext cx="9144000" cy="693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6518" y="57960"/>
            <a:ext cx="3770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REVELATION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146" y="3914064"/>
            <a:ext cx="5989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 Kingdom Come</a:t>
            </a:r>
            <a:endParaRPr lang="en-US" sz="5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13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  <a:effectLst>
            <a:outerShdw blurRad="63500" dist="38099" dir="2700000" algn="ctr" rotWithShape="0">
              <a:srgbClr val="FFCC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The Historicist View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943600" y="4265613"/>
          <a:ext cx="3200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3" imgW="2293333" imgH="1859441" progId="">
                  <p:embed/>
                </p:oleObj>
              </mc:Choice>
              <mc:Fallback>
                <p:oleObj name="Bitmap Image" r:id="rId3" imgW="2293333" imgH="18594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5613"/>
                        <a:ext cx="3200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3352800"/>
            <a:ext cx="632460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THIS AGE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685800" y="2209800"/>
            <a:ext cx="6324600" cy="609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REVELATION</a:t>
            </a:r>
          </a:p>
        </p:txBody>
      </p:sp>
      <p:sp>
        <p:nvSpPr>
          <p:cNvPr id="64518" name="AutoShape 7"/>
          <p:cNvSpPr>
            <a:spLocks noChangeArrowheads="1"/>
          </p:cNvSpPr>
          <p:nvPr/>
        </p:nvSpPr>
        <p:spPr bwMode="auto">
          <a:xfrm>
            <a:off x="7620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19" name="AutoShape 8"/>
          <p:cNvSpPr>
            <a:spLocks noChangeArrowheads="1"/>
          </p:cNvSpPr>
          <p:nvPr/>
        </p:nvSpPr>
        <p:spPr bwMode="auto">
          <a:xfrm>
            <a:off x="14478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0" name="AutoShape 9"/>
          <p:cNvSpPr>
            <a:spLocks noChangeArrowheads="1"/>
          </p:cNvSpPr>
          <p:nvPr/>
        </p:nvSpPr>
        <p:spPr bwMode="auto">
          <a:xfrm>
            <a:off x="21336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1" name="AutoShape 10"/>
          <p:cNvSpPr>
            <a:spLocks noChangeArrowheads="1"/>
          </p:cNvSpPr>
          <p:nvPr/>
        </p:nvSpPr>
        <p:spPr bwMode="auto">
          <a:xfrm>
            <a:off x="44196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2" name="AutoShape 11"/>
          <p:cNvSpPr>
            <a:spLocks noChangeArrowheads="1"/>
          </p:cNvSpPr>
          <p:nvPr/>
        </p:nvSpPr>
        <p:spPr bwMode="auto">
          <a:xfrm>
            <a:off x="65532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3" name="AutoShape 12"/>
          <p:cNvSpPr>
            <a:spLocks noChangeArrowheads="1"/>
          </p:cNvSpPr>
          <p:nvPr/>
        </p:nvSpPr>
        <p:spPr bwMode="auto">
          <a:xfrm>
            <a:off x="58674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4" name="AutoShape 13"/>
          <p:cNvSpPr>
            <a:spLocks noChangeArrowheads="1"/>
          </p:cNvSpPr>
          <p:nvPr/>
        </p:nvSpPr>
        <p:spPr bwMode="auto">
          <a:xfrm>
            <a:off x="51816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5" name="AutoShape 14"/>
          <p:cNvSpPr>
            <a:spLocks noChangeArrowheads="1"/>
          </p:cNvSpPr>
          <p:nvPr/>
        </p:nvSpPr>
        <p:spPr bwMode="auto">
          <a:xfrm>
            <a:off x="29718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6" name="AutoShape 15"/>
          <p:cNvSpPr>
            <a:spLocks noChangeArrowheads="1"/>
          </p:cNvSpPr>
          <p:nvPr/>
        </p:nvSpPr>
        <p:spPr bwMode="auto">
          <a:xfrm>
            <a:off x="3733800" y="2819400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728663" y="4484688"/>
            <a:ext cx="464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view was popular with the early Reformation writers.</a:t>
            </a:r>
          </a:p>
        </p:txBody>
      </p:sp>
    </p:spTree>
    <p:extLst>
      <p:ext uri="{BB962C8B-B14F-4D97-AF65-F5344CB8AC3E}">
        <p14:creationId xmlns:p14="http://schemas.microsoft.com/office/powerpoint/2010/main" val="79962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  <a:effectLst>
            <a:outerShdw blurRad="63500" dist="38099" dir="2700000" algn="ctr" rotWithShape="0">
              <a:srgbClr val="FFCC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The Futurist View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943600" y="4265613"/>
          <a:ext cx="3200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3" imgW="2293333" imgH="1859441" progId="">
                  <p:embed/>
                </p:oleObj>
              </mc:Choice>
              <mc:Fallback>
                <p:oleObj name="Bitmap Image" r:id="rId3" imgW="2293333" imgH="18594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5613"/>
                        <a:ext cx="3200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3352800"/>
            <a:ext cx="495300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THIS AGE</a:t>
            </a: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5638800" y="2590800"/>
            <a:ext cx="3200400" cy="609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REVELATION</a:t>
            </a: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685800" y="2590800"/>
            <a:ext cx="609600" cy="609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-65" charset="0"/>
              </a:rPr>
              <a:t>Chps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-65" charset="0"/>
              </a:rPr>
              <a:t>1-3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0" y="4019550"/>
            <a:ext cx="5848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normal, literal interpretation of the Bible produces this view.  This was the view of the early church &amp; our view at Word of Life.</a:t>
            </a:r>
          </a:p>
        </p:txBody>
      </p:sp>
    </p:spTree>
    <p:extLst>
      <p:ext uri="{BB962C8B-B14F-4D97-AF65-F5344CB8AC3E}">
        <p14:creationId xmlns:p14="http://schemas.microsoft.com/office/powerpoint/2010/main" val="140959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  <a:effectLst>
            <a:outerShdw blurRad="63500" dist="38099" dir="2700000" algn="ctr" rotWithShape="0">
              <a:srgbClr val="FFCC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Introduction</a:t>
            </a:r>
            <a:endParaRPr lang="en-US" sz="4800" b="1" dirty="0">
              <a:solidFill>
                <a:schemeClr val="tx1"/>
              </a:solidFill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60513"/>
            <a:ext cx="5643563" cy="4154487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NewRomanPS" charset="0"/>
                <a:ea typeface="Times New Roman" pitchFamily="-65" charset="0"/>
                <a:cs typeface="Times New Roman" pitchFamily="-65" charset="0"/>
              </a:rPr>
              <a:t>Date &amp; Place of Writing </a:t>
            </a:r>
            <a:r>
              <a:rPr lang="en-US" sz="4000" b="1">
                <a:solidFill>
                  <a:srgbClr val="FFFF00"/>
                </a:solidFill>
                <a:latin typeface="TimesNewRomanPS" charset="0"/>
                <a:ea typeface="Times New Roman" pitchFamily="-65" charset="0"/>
                <a:cs typeface="Times New Roman" pitchFamily="-65" charset="0"/>
              </a:rPr>
              <a:t> </a:t>
            </a:r>
          </a:p>
          <a:p>
            <a:pPr lvl="1" eaLnBrk="1" hangingPunct="1">
              <a:defRPr/>
            </a:pPr>
            <a:r>
              <a:rPr lang="en-US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NewRomanPS" charset="0"/>
                <a:ea typeface="Times New Roman" pitchFamily="-65" charset="0"/>
                <a:cs typeface="Times New Roman" pitchFamily="-65" charset="0"/>
              </a:rPr>
              <a:t>Date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NewRomanPS" charset="0"/>
                <a:ea typeface="Times New Roman" pitchFamily="-65" charset="0"/>
                <a:cs typeface="Times New Roman" pitchFamily="-65" charset="0"/>
              </a:rPr>
              <a:t>: A.D. 95</a:t>
            </a:r>
          </a:p>
          <a:p>
            <a:pPr lvl="1" eaLnBrk="1" hangingPunct="1">
              <a:defRPr/>
            </a:pPr>
            <a:r>
              <a:rPr lang="en-US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NewRomanPS" charset="0"/>
                <a:ea typeface="Times New Roman" pitchFamily="-65" charset="0"/>
                <a:cs typeface="Times New Roman" pitchFamily="-65" charset="0"/>
              </a:rPr>
              <a:t>Place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NewRomanPS" charset="0"/>
                <a:ea typeface="Times New Roman" pitchFamily="-65" charset="0"/>
                <a:cs typeface="Times New Roman" pitchFamily="-65" charset="0"/>
              </a:rPr>
              <a:t>: Isle of  Patmos (1:9)</a:t>
            </a:r>
            <a:endParaRPr lang="en-US" b="1">
              <a:solidFill>
                <a:srgbClr val="FFFF00"/>
              </a:solidFill>
              <a:latin typeface="TimesNewRomanPS" charset="0"/>
              <a:ea typeface="Times New Roman" pitchFamily="-65" charset="0"/>
              <a:cs typeface="Times New Roman" pitchFamily="-65" charset="0"/>
            </a:endParaRPr>
          </a:p>
        </p:txBody>
      </p:sp>
      <p:pic>
        <p:nvPicPr>
          <p:cNvPr id="45060" name="Picture 4" descr="rev0101_12_jo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325" y="2447925"/>
            <a:ext cx="3495675" cy="44100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16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9475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152400" y="0"/>
            <a:ext cx="8763000" cy="6858000"/>
          </a:xfrm>
          <a:prstGeom prst="rect">
            <a:avLst/>
          </a:prstGeom>
          <a:noFill/>
          <a:ln w="254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5" name="Oval 12"/>
          <p:cNvSpPr>
            <a:spLocks noChangeArrowheads="1"/>
          </p:cNvSpPr>
          <p:nvPr/>
        </p:nvSpPr>
        <p:spPr bwMode="auto">
          <a:xfrm>
            <a:off x="1889125" y="4281488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Oval 13"/>
          <p:cNvSpPr>
            <a:spLocks noChangeArrowheads="1"/>
          </p:cNvSpPr>
          <p:nvPr/>
        </p:nvSpPr>
        <p:spPr bwMode="auto">
          <a:xfrm>
            <a:off x="2865438" y="36877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7" name="Oval 14"/>
          <p:cNvSpPr>
            <a:spLocks noChangeArrowheads="1"/>
          </p:cNvSpPr>
          <p:nvPr/>
        </p:nvSpPr>
        <p:spPr bwMode="auto">
          <a:xfrm>
            <a:off x="2643188" y="30940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8" name="Oval 15"/>
          <p:cNvSpPr>
            <a:spLocks noChangeArrowheads="1"/>
          </p:cNvSpPr>
          <p:nvPr/>
        </p:nvSpPr>
        <p:spPr bwMode="auto">
          <a:xfrm>
            <a:off x="2735263" y="20875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9" name="Oval 16"/>
          <p:cNvSpPr>
            <a:spLocks noChangeArrowheads="1"/>
          </p:cNvSpPr>
          <p:nvPr/>
        </p:nvSpPr>
        <p:spPr bwMode="auto">
          <a:xfrm>
            <a:off x="3475038" y="23764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0" name="Oval 17"/>
          <p:cNvSpPr>
            <a:spLocks noChangeArrowheads="1"/>
          </p:cNvSpPr>
          <p:nvPr/>
        </p:nvSpPr>
        <p:spPr bwMode="auto">
          <a:xfrm>
            <a:off x="3635375" y="29797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1" name="Oval 18"/>
          <p:cNvSpPr>
            <a:spLocks noChangeArrowheads="1"/>
          </p:cNvSpPr>
          <p:nvPr/>
        </p:nvSpPr>
        <p:spPr bwMode="auto">
          <a:xfrm>
            <a:off x="4154488" y="31162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2" name="Oval 19"/>
          <p:cNvSpPr>
            <a:spLocks noChangeArrowheads="1"/>
          </p:cNvSpPr>
          <p:nvPr/>
        </p:nvSpPr>
        <p:spPr bwMode="auto">
          <a:xfrm>
            <a:off x="4618038" y="3810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842963" y="4645025"/>
            <a:ext cx="1101725" cy="1044575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149475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2400" y="0"/>
            <a:ext cx="8763000" cy="6858000"/>
          </a:xfrm>
          <a:prstGeom prst="rect">
            <a:avLst/>
          </a:prstGeom>
          <a:noFill/>
          <a:ln w="254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1889125" y="4281488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865438" y="36877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643188" y="30940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735263" y="20875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3475038" y="23764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3635375" y="29797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4154488" y="31162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4618038" y="3810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 flipV="1">
            <a:off x="2674938" y="3124200"/>
            <a:ext cx="2286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2674938" y="2125663"/>
            <a:ext cx="98425" cy="10064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773363" y="2117725"/>
            <a:ext cx="739775" cy="298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3527425" y="2430463"/>
            <a:ext cx="146050" cy="587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3673475" y="3025775"/>
            <a:ext cx="517525" cy="128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191000" y="3154363"/>
            <a:ext cx="465138" cy="6937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2220913" y="3787775"/>
            <a:ext cx="609600" cy="522288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0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  <a:effectLst>
            <a:outerShdw blurRad="63500" dist="38099" dir="2700000" algn="ctr" rotWithShape="0">
              <a:srgbClr val="FFCC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Outline of Revelation</a:t>
            </a:r>
            <a:endParaRPr lang="en-US" sz="4800" b="1" dirty="0">
              <a:solidFill>
                <a:schemeClr val="tx1"/>
              </a:solidFill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39763" y="3063875"/>
            <a:ext cx="1158875" cy="2359025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</a:rPr>
              <a:t>The things which you have seen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973263" y="3070225"/>
            <a:ext cx="1793875" cy="2359025"/>
          </a:xfrm>
          <a:prstGeom prst="rect">
            <a:avLst/>
          </a:prstGeom>
          <a:solidFill>
            <a:srgbClr val="FFCC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</a:rPr>
              <a:t>The things which 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941763" y="3063875"/>
            <a:ext cx="4667250" cy="235902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</a:rPr>
              <a:t>The things which shall take place after these things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57225" y="2378075"/>
            <a:ext cx="1125538" cy="5334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Chp 1  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979613" y="2378075"/>
            <a:ext cx="1784350" cy="5334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Chaps 2-3  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940175" y="2378075"/>
            <a:ext cx="4670425" cy="533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Chapters 4-22  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39763" y="5578475"/>
            <a:ext cx="1160462" cy="5334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Past   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976438" y="5578475"/>
            <a:ext cx="1793875" cy="533400"/>
          </a:xfrm>
          <a:prstGeom prst="rect">
            <a:avLst/>
          </a:prstGeom>
          <a:solidFill>
            <a:srgbClr val="FFCC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Present  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952875" y="5567363"/>
            <a:ext cx="4665663" cy="533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Future   </a:t>
            </a:r>
          </a:p>
        </p:txBody>
      </p:sp>
    </p:spTree>
    <p:extLst>
      <p:ext uri="{BB962C8B-B14F-4D97-AF65-F5344CB8AC3E}">
        <p14:creationId xmlns:p14="http://schemas.microsoft.com/office/powerpoint/2010/main" val="168743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25677"/>
            <a:ext cx="7772400" cy="467032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Closer to Jesus.  1:1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God Wants you to Know.  1:1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Receive God’s Blessing.  1:3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End is Near. 1:3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4826"/>
            <a:ext cx="9144000" cy="693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4957" y="0"/>
            <a:ext cx="649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Study Prophecy?</a:t>
            </a:r>
            <a:endParaRPr lang="en-US" sz="5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67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35"/>
            <a:ext cx="9144000" cy="6092191"/>
          </a:xfrm>
        </p:spPr>
      </p:pic>
    </p:spTree>
    <p:extLst>
      <p:ext uri="{BB962C8B-B14F-4D97-AF65-F5344CB8AC3E}">
        <p14:creationId xmlns:p14="http://schemas.microsoft.com/office/powerpoint/2010/main" val="21351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64826"/>
            <a:ext cx="9144000" cy="693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6518" y="57960"/>
            <a:ext cx="3770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REVELATION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146" y="3914064"/>
            <a:ext cx="5989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 Kingdom Come</a:t>
            </a:r>
            <a:endParaRPr lang="en-US" sz="5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34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284" y="610061"/>
            <a:ext cx="4500716" cy="4647739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“Revelation is The most question-provoking book of the New Testament”</a:t>
            </a:r>
          </a:p>
          <a:p>
            <a:endParaRPr lang="en-US" sz="2800" dirty="0" smtClean="0"/>
          </a:p>
          <a:p>
            <a:r>
              <a:rPr lang="en-US" sz="2800" dirty="0" smtClean="0"/>
              <a:t>Dr. Robert Thomas, The Master’s Seminary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" y="610061"/>
            <a:ext cx="29813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52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24000"/>
            <a:ext cx="8858250" cy="4343400"/>
          </a:xfrm>
          <a:effectLst>
            <a:outerShdw blurRad="63500" dist="38099" dir="2700000" algn="ctr" rotWithShape="0">
              <a:srgbClr val="FFFF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The candlesticks  (1:12)</a:t>
            </a:r>
            <a:endParaRPr lang="en-US" sz="3600" b="1" dirty="0">
              <a:latin typeface="TimesNewRomanPS" charset="0"/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The stars  (1:16)</a:t>
            </a:r>
            <a:endParaRPr lang="en-US" sz="3600" b="1" dirty="0">
              <a:latin typeface="TimesNewRomanPS" charset="0"/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The precious stones  (4:3; 21:19‑ 20)</a:t>
            </a:r>
            <a:endParaRPr lang="en-US" sz="3600" b="1" dirty="0">
              <a:latin typeface="TimesNewRomanPS" charset="0"/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The horsemen  (6:1‑8)</a:t>
            </a:r>
            <a:endParaRPr lang="en-US" sz="3600" b="1" dirty="0">
              <a:latin typeface="TimesNewRomanPS" charset="0"/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The locusts  (9:3)</a:t>
            </a:r>
            <a:endParaRPr lang="en-US" sz="3600" b="1" dirty="0">
              <a:latin typeface="TimesNewRomanPS" charset="0"/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The measuring rod  (11:1)</a:t>
            </a:r>
            <a:endParaRPr lang="en-US" sz="3600" b="1" dirty="0">
              <a:latin typeface="TimesNewRomanPS" charset="0"/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Babylon  (17:5)</a:t>
            </a:r>
            <a:r>
              <a:rPr lang="en-US" sz="3600" b="1" dirty="0">
                <a:latin typeface="TimesNewRomanPS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en-US" sz="2800" b="1" dirty="0">
                <a:latin typeface="TimesNewRomanPS" charset="0"/>
                <a:ea typeface="Times New Roman" pitchFamily="-65" charset="0"/>
                <a:cs typeface="Times New Roman" pitchFamily="-65" charset="0"/>
              </a:rPr>
              <a:t>	</a:t>
            </a:r>
            <a:r>
              <a:rPr lang="en-US" sz="2800" b="1" dirty="0">
                <a:solidFill>
                  <a:srgbClr val="FFFF00"/>
                </a:solidFill>
                <a:latin typeface="TimesNewRomanPS" charset="0"/>
                <a:ea typeface="Times New Roman" pitchFamily="-65" charset="0"/>
                <a:cs typeface="Times New Roman" pitchFamily="-65" charset="0"/>
              </a:rPr>
              <a:t> </a:t>
            </a:r>
          </a:p>
        </p:txBody>
      </p:sp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1686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i="1" kern="10" spc="8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Some Symbols in Revelation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09600" y="6400800"/>
            <a:ext cx="808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Bodoni BoldCondensed" charset="0"/>
                <a:ea typeface="Times New Roman" pitchFamily="-65" charset="0"/>
                <a:cs typeface="Times New Roman" pitchFamily="-65" charset="0"/>
              </a:rPr>
              <a:t>Adapted from Merrill C. Tenney,</a:t>
            </a:r>
            <a:r>
              <a:rPr lang="en-US" sz="2400" i="1">
                <a:solidFill>
                  <a:srgbClr val="FFFFFF"/>
                </a:solidFill>
                <a:latin typeface="Bodoni BoldCondensed" charset="0"/>
                <a:ea typeface="Times New Roman" pitchFamily="-65" charset="0"/>
                <a:cs typeface="Times New Roman" pitchFamily="-65" charset="0"/>
              </a:rPr>
              <a:t> Interpreting Revelation</a:t>
            </a:r>
            <a:r>
              <a:rPr lang="en-US" sz="2400">
                <a:solidFill>
                  <a:srgbClr val="FFFFFF"/>
                </a:solidFill>
                <a:latin typeface="Bodoni BoldCondensed" charset="0"/>
                <a:ea typeface="Times New Roman" pitchFamily="-65" charset="0"/>
                <a:cs typeface="Times New Roman" pitchFamily="-65" charset="0"/>
              </a:rPr>
              <a:t>, p. 13.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09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24000"/>
            <a:ext cx="8858250" cy="4343400"/>
          </a:xfrm>
          <a:effectLst>
            <a:outerShdw blurRad="63500" dist="38099" dir="2700000" algn="ctr" rotWithShape="0">
              <a:srgbClr val="FFFF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1/3 of the earth burned (8:7)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1/3 of the sea turned to blood (8:8)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1/3 of the sea creatures killed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1/3 of the ships destroyed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1/3 of fresh water bitter (8:10</a:t>
            </a: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1/3 of the earth in darkness (8:12)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Everything in the sea dies (16:3)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Destruction of Babylon (17-18)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Second Coming/ Armageddon (19-20)</a:t>
            </a:r>
            <a:endParaRPr lang="en-US" sz="3600" b="1" dirty="0" smtClean="0">
              <a:latin typeface="Bodoni BoldCondensed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1686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i="1" kern="10" spc="8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Judgment of the Tribulation</a:t>
            </a:r>
            <a:endParaRPr lang="en-US" sz="4000" i="1" kern="10" spc="8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2493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24000"/>
            <a:ext cx="8858250" cy="4343400"/>
          </a:xfrm>
          <a:effectLst>
            <a:outerShdw blurRad="63500" dist="38099" dir="2700000" algn="ctr" rotWithShape="0">
              <a:srgbClr val="FFFF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144,000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Battle of God/ Magog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Two Witnesses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AntiChrist</a:t>
            </a:r>
            <a:endParaRPr lang="en-US" sz="3600" b="1" dirty="0" smtClean="0">
              <a:latin typeface="Bodoni BoldCondensed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1686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i="1" kern="10" spc="8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Mysteries in Revelation</a:t>
            </a:r>
            <a:endParaRPr lang="en-US" sz="4000" i="1" kern="10" spc="8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918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24000"/>
            <a:ext cx="8858250" cy="4343400"/>
          </a:xfrm>
          <a:effectLst>
            <a:outerShdw blurRad="63500" dist="38099" dir="2700000" algn="ctr" rotWithShape="0">
              <a:srgbClr val="FFFF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4-5.  The Throne (9/6)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Seal, Trumpet and Bowls (9/13 Fogle)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144,000 (9/20 Fogle)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Judgment of the Wicked (9/27)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Bodoni BoldCondensed" charset="0"/>
                <a:ea typeface="Times New Roman" pitchFamily="-65" charset="0"/>
                <a:cs typeface="Times New Roman" pitchFamily="-65" charset="0"/>
              </a:rPr>
              <a:t>Eternal State (10/4)</a:t>
            </a:r>
          </a:p>
        </p:txBody>
      </p:sp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16863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i="1" kern="10" spc="8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Upcoming Sermons</a:t>
            </a:r>
            <a:endParaRPr lang="en-US" sz="4000" i="1" kern="10" spc="8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32" y="5017394"/>
            <a:ext cx="5061397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64826"/>
            <a:ext cx="9144000" cy="693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6518" y="57960"/>
            <a:ext cx="3770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REVELATION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146" y="3914064"/>
            <a:ext cx="5989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 Kingdom Come</a:t>
            </a:r>
            <a:endParaRPr lang="en-US" sz="54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73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  <a:effectLst>
            <a:outerShdw blurRad="63500" dist="38099" dir="2700000" algn="ctr" rotWithShape="0">
              <a:srgbClr val="FFCC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The Preterist View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5957888" y="4308475"/>
          <a:ext cx="3186112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2293333" imgH="1859441" progId="">
                  <p:embed/>
                </p:oleObj>
              </mc:Choice>
              <mc:Fallback>
                <p:oleObj name="Bitmap Image" r:id="rId3" imgW="2293333" imgH="18594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308475"/>
                        <a:ext cx="3186112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5800" y="3352800"/>
            <a:ext cx="632460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THIS AGE</a:t>
            </a: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838200" y="28956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-65" charset="0"/>
              </a:rPr>
              <a:t>AD 70</a:t>
            </a:r>
          </a:p>
        </p:txBody>
      </p:sp>
      <p:sp>
        <p:nvSpPr>
          <p:cNvPr id="62470" name="Rectangle 12"/>
          <p:cNvSpPr>
            <a:spLocks noChangeArrowheads="1"/>
          </p:cNvSpPr>
          <p:nvPr/>
        </p:nvSpPr>
        <p:spPr bwMode="auto">
          <a:xfrm>
            <a:off x="838200" y="2209800"/>
            <a:ext cx="990600" cy="609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65" charset="0"/>
              </a:rPr>
              <a:t>REVE-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-65" charset="0"/>
              </a:rPr>
              <a:t>LATION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6063" y="4364038"/>
            <a:ext cx="5524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view is taught by Dominion Theologians.  The word “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Preterist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” is the Latin word for “past.”</a:t>
            </a:r>
          </a:p>
        </p:txBody>
      </p:sp>
    </p:spTree>
    <p:extLst>
      <p:ext uri="{BB962C8B-B14F-4D97-AF65-F5344CB8AC3E}">
        <p14:creationId xmlns:p14="http://schemas.microsoft.com/office/powerpoint/2010/main" val="391009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  <a:effectLst>
            <a:outerShdw blurRad="63500" dist="38099" dir="2700000" algn="ctr" rotWithShape="0">
              <a:srgbClr val="FFCC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The Idealist View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943600" y="4265613"/>
          <a:ext cx="3200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2293333" imgH="1859441" progId="">
                  <p:embed/>
                </p:oleObj>
              </mc:Choice>
              <mc:Fallback>
                <p:oleObj name="Bitmap Image" r:id="rId3" imgW="2293333" imgH="18594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5613"/>
                        <a:ext cx="3200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3352800"/>
            <a:ext cx="632460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THIS AGE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304800" y="2209800"/>
            <a:ext cx="8382000" cy="609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pitchFamily="-65" charset="0"/>
              </a:rPr>
              <a:t>REVELATION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2895600"/>
            <a:ext cx="840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65" charset="0"/>
              </a:rPr>
              <a:t>A SYMBOL OF THE BATTLE BETWEEN GOOD AND EVIL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4278313"/>
            <a:ext cx="5238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Those holding this view do not expect any of Revelation’s prophecies to ever be fulfilled.</a:t>
            </a:r>
          </a:p>
        </p:txBody>
      </p:sp>
    </p:spTree>
    <p:extLst>
      <p:ext uri="{BB962C8B-B14F-4D97-AF65-F5344CB8AC3E}">
        <p14:creationId xmlns:p14="http://schemas.microsoft.com/office/powerpoint/2010/main" val="192672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403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Arial</vt:lpstr>
      <vt:lpstr>Arial Black</vt:lpstr>
      <vt:lpstr>Bodoni BoldCondensed</vt:lpstr>
      <vt:lpstr>Calibri</vt:lpstr>
      <vt:lpstr>Calibri Light</vt:lpstr>
      <vt:lpstr>Times New Roman</vt:lpstr>
      <vt:lpstr>TimesNewRomanPS</vt:lpstr>
      <vt:lpstr>Office Theme</vt:lpstr>
      <vt:lpstr>Default Design</vt:lpstr>
      <vt:lpstr>2_Default Design</vt:lpstr>
      <vt:lpstr>3_Default Design</vt:lpstr>
      <vt:lpstr>4_Default Design</vt:lpstr>
      <vt:lpstr>5_Default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Preterist View</vt:lpstr>
      <vt:lpstr>The Idealist View</vt:lpstr>
      <vt:lpstr>The Historicist View</vt:lpstr>
      <vt:lpstr>The Futurist View</vt:lpstr>
      <vt:lpstr>Introduction</vt:lpstr>
      <vt:lpstr>PowerPoint Presentation</vt:lpstr>
      <vt:lpstr>PowerPoint Presentation</vt:lpstr>
      <vt:lpstr>Outline of Revelation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8</cp:revision>
  <dcterms:created xsi:type="dcterms:W3CDTF">2015-08-29T14:12:09Z</dcterms:created>
  <dcterms:modified xsi:type="dcterms:W3CDTF">2015-08-30T14:01:01Z</dcterms:modified>
</cp:coreProperties>
</file>