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9" r:id="rId2"/>
    <p:sldId id="459" r:id="rId3"/>
    <p:sldId id="460" r:id="rId4"/>
    <p:sldId id="389" r:id="rId5"/>
    <p:sldId id="461" r:id="rId6"/>
    <p:sldId id="320" r:id="rId7"/>
    <p:sldId id="357" r:id="rId8"/>
    <p:sldId id="462" r:id="rId9"/>
    <p:sldId id="467" r:id="rId10"/>
    <p:sldId id="463" r:id="rId11"/>
    <p:sldId id="464" r:id="rId12"/>
    <p:sldId id="350" r:id="rId13"/>
    <p:sldId id="349" r:id="rId14"/>
    <p:sldId id="358" r:id="rId15"/>
    <p:sldId id="361" r:id="rId16"/>
    <p:sldId id="377" r:id="rId17"/>
    <p:sldId id="378" r:id="rId18"/>
    <p:sldId id="406" r:id="rId19"/>
    <p:sldId id="431" r:id="rId20"/>
    <p:sldId id="367" r:id="rId21"/>
    <p:sldId id="364" r:id="rId22"/>
    <p:sldId id="465" r:id="rId23"/>
    <p:sldId id="409" r:id="rId24"/>
    <p:sldId id="368" r:id="rId25"/>
    <p:sldId id="450" r:id="rId26"/>
    <p:sldId id="466" r:id="rId27"/>
    <p:sldId id="404" r:id="rId28"/>
  </p:sldIdLst>
  <p:sldSz cx="9144000" cy="6858000" type="screen4x3"/>
  <p:notesSz cx="7086600" cy="9429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6600"/>
    <a:srgbClr val="FFCC00"/>
    <a:srgbClr val="003300"/>
    <a:srgbClr val="800000"/>
    <a:srgbClr val="FFCC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4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F08DFC8B-8DA7-F740-BFCD-B5B232247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0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8025"/>
            <a:ext cx="4714875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300905-B405-F74E-951E-83127799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93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00905-B405-F74E-951E-8312779943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65CAD-8FE2-7C4D-BC6F-6E71EBADDB05}" type="slidenum">
              <a:rPr lang="en-US"/>
              <a:pPr/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70C0E-3714-F14B-8189-BCF3213E80F2}" type="slidenum">
              <a:rPr lang="en-US"/>
              <a:pPr/>
              <a:t>23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2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75A09-C413-A741-B7E1-A110000BF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9FDCE-6369-5442-ADDA-A336E0CA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16F6-25B3-4E4A-A847-C81F5A75A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989E-89F4-7E4E-92E6-73EFC662D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BCFD-F37A-4D44-B2C9-204F28B06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7B80C-BD89-5344-92F5-6C7343151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8B82-D280-7E40-A419-3141AF36D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1C07-8AAD-B149-ABBD-4576654D6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6676-BE0F-6E42-A66A-AE2DEAE6D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67A6-ACEF-EE4D-903E-E6E41B54C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D3500-5C82-EE44-9C91-82FBFE03C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0B9579-3C57-3441-B7BE-F1138C94B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05000"/>
          </a:xfrm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4800" b="1" dirty="0" smtClean="0">
                <a:latin typeface="Georgia" panose="02040502050405020303" pitchFamily="18" charset="0"/>
                <a:ea typeface="+mj-ea"/>
                <a:cs typeface="+mj-cs"/>
              </a:rPr>
              <a:t>Daniel Chapter 9</a:t>
            </a:r>
            <a:br>
              <a:rPr lang="en-US" sz="4800" b="1" dirty="0" smtClean="0">
                <a:latin typeface="Georgia" panose="02040502050405020303" pitchFamily="18" charset="0"/>
                <a:ea typeface="+mj-ea"/>
                <a:cs typeface="+mj-cs"/>
              </a:rPr>
            </a:br>
            <a:r>
              <a:rPr lang="en-US" sz="4800" b="1" dirty="0" smtClean="0">
                <a:latin typeface="Georgia" panose="02040502050405020303" pitchFamily="18" charset="0"/>
                <a:ea typeface="+mj-ea"/>
                <a:cs typeface="+mj-cs"/>
              </a:rPr>
              <a:t>Countdown to Armageddon</a:t>
            </a:r>
            <a:endParaRPr lang="en-US" sz="2800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057400"/>
            <a:ext cx="6172200" cy="4629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75A09-C413-A741-B7E1-A110000BF6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Daniel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Confessing. 9:20</a:t>
            </a:r>
          </a:p>
          <a:p>
            <a:r>
              <a:rPr lang="en-US" dirty="0" smtClean="0"/>
              <a:t>Israel/ Jerusalem/ Temple.  9:17-20</a:t>
            </a:r>
          </a:p>
          <a:p>
            <a:r>
              <a:rPr lang="en-US" dirty="0" smtClean="0"/>
              <a:t>God’s answer.  9:21-23</a:t>
            </a:r>
            <a:endParaRPr lang="en-US" dirty="0"/>
          </a:p>
        </p:txBody>
      </p:sp>
      <p:pic>
        <p:nvPicPr>
          <p:cNvPr id="22" name="Picture 21" descr="DAN-9-DANIELS-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28800"/>
            <a:ext cx="4114800" cy="30861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357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3" y="0"/>
            <a:ext cx="9124357" cy="68420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8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u="sng">
                <a:ea typeface="+mj-ea"/>
                <a:cs typeface="+mj-cs"/>
              </a:rPr>
              <a:t>Here are the six events to be completed at the end of the 490 year period</a:t>
            </a:r>
            <a:r>
              <a:rPr lang="en-US" sz="4000" b="1">
                <a:ea typeface="+mj-ea"/>
                <a:cs typeface="+mj-cs"/>
              </a:rPr>
              <a:t>. (9:24)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1. “To Finish the Transgression.”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/>
              <a:t>	2. “To Make an End of Sin”</a:t>
            </a:r>
          </a:p>
          <a:p>
            <a:pPr>
              <a:buFontTx/>
              <a:buNone/>
            </a:pPr>
            <a:endParaRPr lang="en-US" sz="1400"/>
          </a:p>
          <a:p>
            <a:pPr>
              <a:buFontTx/>
              <a:buNone/>
            </a:pPr>
            <a:r>
              <a:rPr lang="en-US"/>
              <a:t>	3. “To Make Atonement for Iniquity”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/>
              <a:t>	4. “To Bring in Everlasting Righteousness”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/>
              <a:t>	5. “To Seal Up Vision and Prophecy”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/>
              <a:t>	6. “To Anoint the most Holy”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64516" name="AutoShape 4"/>
          <p:cNvSpPr>
            <a:spLocks/>
          </p:cNvSpPr>
          <p:nvPr/>
        </p:nvSpPr>
        <p:spPr bwMode="auto">
          <a:xfrm>
            <a:off x="6477000" y="1524000"/>
            <a:ext cx="381000" cy="2209800"/>
          </a:xfrm>
          <a:prstGeom prst="rightBrace">
            <a:avLst>
              <a:gd name="adj1" fmla="val 4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AutoShape 5"/>
          <p:cNvSpPr>
            <a:spLocks/>
          </p:cNvSpPr>
          <p:nvPr/>
        </p:nvSpPr>
        <p:spPr bwMode="auto">
          <a:xfrm>
            <a:off x="7315200" y="4038600"/>
            <a:ext cx="381000" cy="2209800"/>
          </a:xfrm>
          <a:prstGeom prst="rightBrace">
            <a:avLst>
              <a:gd name="adj1" fmla="val 4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934200" y="1981200"/>
            <a:ext cx="1676400" cy="1200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Deal with the removal of sin.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7772400" y="3962400"/>
            <a:ext cx="1371600" cy="22955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Deal with the bringing in of righteous-</a:t>
            </a:r>
            <a:r>
              <a:rPr lang="en-US" dirty="0" err="1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ness</a:t>
            </a:r>
            <a:endParaRPr lang="en-US" dirty="0">
              <a:solidFill>
                <a:srgbClr val="CC33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858000" y="1371600"/>
            <a:ext cx="2286000" cy="5476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Cross related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324600" y="6310313"/>
            <a:ext cx="2819400" cy="5476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Kingdom related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chemeClr val="accent2"/>
                </a:solidFill>
                <a:ea typeface="+mj-ea"/>
                <a:cs typeface="+mj-cs"/>
              </a:rPr>
              <a:t>An </a:t>
            </a:r>
            <a:r>
              <a:rPr lang="en-US" b="1" u="sng" dirty="0" smtClean="0">
                <a:solidFill>
                  <a:schemeClr val="accent2"/>
                </a:solidFill>
                <a:ea typeface="+mj-ea"/>
                <a:cs typeface="+mj-cs"/>
              </a:rPr>
              <a:t>Overview </a:t>
            </a:r>
            <a:r>
              <a:rPr lang="en-US" b="1" dirty="0" smtClean="0">
                <a:solidFill>
                  <a:schemeClr val="accent2"/>
                </a:solidFill>
                <a:ea typeface="+mj-ea"/>
                <a:cs typeface="+mj-cs"/>
              </a:rPr>
              <a:t>(9:24</a:t>
            </a:r>
            <a:r>
              <a:rPr lang="en-US" b="1" dirty="0">
                <a:solidFill>
                  <a:schemeClr val="accent2"/>
                </a:solidFill>
                <a:ea typeface="+mj-ea"/>
                <a:cs typeface="+mj-cs"/>
              </a:rPr>
              <a:t>)</a:t>
            </a:r>
            <a:r>
              <a:rPr lang="en-US" b="1" dirty="0">
                <a:solidFill>
                  <a:srgbClr val="CC3300"/>
                </a:solidFill>
                <a:ea typeface="+mj-ea"/>
                <a:cs typeface="+mj-cs"/>
              </a:rPr>
              <a:t/>
            </a:r>
            <a:br>
              <a:rPr lang="en-US" b="1" dirty="0">
                <a:solidFill>
                  <a:srgbClr val="CC3300"/>
                </a:solidFill>
                <a:ea typeface="+mj-ea"/>
                <a:cs typeface="+mj-cs"/>
              </a:rPr>
            </a:br>
            <a:endParaRPr lang="en-US" b="1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sz="5400" dirty="0" smtClean="0">
                <a:ea typeface="+mn-ea"/>
                <a:cs typeface="+mn-cs"/>
              </a:rPr>
              <a:t>This </a:t>
            </a:r>
            <a:r>
              <a:rPr lang="en-US" sz="5400" dirty="0">
                <a:ea typeface="+mn-ea"/>
                <a:cs typeface="+mn-cs"/>
              </a:rPr>
              <a:t>program announced to Daniel covers </a:t>
            </a:r>
            <a:r>
              <a:rPr lang="en-US" sz="5400" b="1" u="sng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a 490 year period of time</a:t>
            </a:r>
            <a:r>
              <a:rPr lang="en-US" sz="5400" b="1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.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5400" b="1" dirty="0">
              <a:solidFill>
                <a:srgbClr val="CC3300"/>
              </a:solidFill>
              <a:ea typeface="+mn-ea"/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4000" b="1" dirty="0">
                <a:solidFill>
                  <a:srgbClr val="CC3300"/>
                </a:solidFill>
                <a:ea typeface="+mn-ea"/>
                <a:cs typeface="+mn-cs"/>
              </a:rPr>
              <a:t>	</a:t>
            </a:r>
          </a:p>
        </p:txBody>
      </p:sp>
      <p:pic>
        <p:nvPicPr>
          <p:cNvPr id="58372" name="Picture 4" descr="MCj036768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9600"/>
            <a:ext cx="10779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MPj039591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40163"/>
            <a:ext cx="3200400" cy="301783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>
                <a:solidFill>
                  <a:srgbClr val="FF6600"/>
                </a:solidFill>
                <a:ea typeface="+mj-ea"/>
                <a:cs typeface="+mj-cs"/>
              </a:rPr>
              <a:t>Units of Seventy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2667000" cy="28479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70 x 7 </a:t>
            </a:r>
            <a:r>
              <a:rPr lang="en-US" sz="2800" b="1" u="sng"/>
              <a:t>Sabbatical Years Violated</a:t>
            </a:r>
            <a:r>
              <a:rPr lang="en-US"/>
              <a:t>  </a:t>
            </a:r>
          </a:p>
          <a:p>
            <a:pPr algn="ctr">
              <a:spcBef>
                <a:spcPct val="50000"/>
              </a:spcBef>
            </a:pPr>
            <a:endParaRPr lang="en-US" sz="800"/>
          </a:p>
          <a:p>
            <a:pPr algn="ctr">
              <a:spcBef>
                <a:spcPct val="50000"/>
              </a:spcBef>
            </a:pPr>
            <a:r>
              <a:rPr lang="en-US"/>
              <a:t>Leviticus 25:1-7  Leviticus 26:33-43 II Chronicles 36:21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3276600" y="1371600"/>
            <a:ext cx="2667000" cy="28463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70 </a:t>
            </a:r>
            <a:r>
              <a:rPr lang="en-US" sz="2800" b="1" u="sng"/>
              <a:t>Years of Babylonian Captivity</a:t>
            </a:r>
            <a:r>
              <a:rPr lang="en-US"/>
              <a:t> </a:t>
            </a:r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/>
              <a:t>Jeremiah 25:11-12 Jeremiah 29:10-14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6248400" y="1371600"/>
            <a:ext cx="2667000" cy="281781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70 x 7 </a:t>
            </a:r>
            <a:r>
              <a:rPr lang="en-US" sz="2800" b="1" u="sng"/>
              <a:t>Sabbatical Years Remaining</a:t>
            </a:r>
            <a:r>
              <a:rPr lang="en-US"/>
              <a:t>  </a:t>
            </a:r>
          </a:p>
          <a:p>
            <a:pPr algn="ctr">
              <a:spcBef>
                <a:spcPct val="50000"/>
              </a:spcBef>
            </a:pPr>
            <a:endParaRPr lang="en-US" sz="2000"/>
          </a:p>
          <a:p>
            <a:pPr algn="ctr">
              <a:spcBef>
                <a:spcPct val="50000"/>
              </a:spcBef>
            </a:pPr>
            <a:r>
              <a:rPr lang="en-US"/>
              <a:t>Daniel 9:24-27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3429000" y="5486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Daniel’s Day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0" y="6096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Past</a:t>
            </a: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7696200" y="60960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Future</a:t>
            </a:r>
          </a:p>
        </p:txBody>
      </p:sp>
      <p:sp>
        <p:nvSpPr>
          <p:cNvPr id="59401" name="AutoShape 10"/>
          <p:cNvSpPr>
            <a:spLocks noChangeArrowheads="1"/>
          </p:cNvSpPr>
          <p:nvPr/>
        </p:nvSpPr>
        <p:spPr bwMode="auto">
          <a:xfrm>
            <a:off x="5867400" y="5562600"/>
            <a:ext cx="3048000" cy="485775"/>
          </a:xfrm>
          <a:prstGeom prst="rightArrow">
            <a:avLst>
              <a:gd name="adj1" fmla="val 50000"/>
              <a:gd name="adj2" fmla="val 156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AutoShape 11"/>
          <p:cNvSpPr>
            <a:spLocks noChangeArrowheads="1"/>
          </p:cNvSpPr>
          <p:nvPr/>
        </p:nvSpPr>
        <p:spPr bwMode="auto">
          <a:xfrm>
            <a:off x="152400" y="5562600"/>
            <a:ext cx="3276600" cy="485775"/>
          </a:xfrm>
          <a:prstGeom prst="leftArrow">
            <a:avLst>
              <a:gd name="adj1" fmla="val 50000"/>
              <a:gd name="adj2" fmla="val 1686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685800" y="4724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</a:rPr>
              <a:t>490 years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6324600" y="4800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</a:rPr>
              <a:t>490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 marL="762000" indent="-762000">
              <a:defRPr/>
            </a:pPr>
            <a:r>
              <a:rPr lang="en-US" sz="4800" b="1" dirty="0" smtClean="0">
                <a:ea typeface="+mj-ea"/>
                <a:cs typeface="+mj-cs"/>
              </a:rPr>
              <a:t> </a:t>
            </a:r>
            <a:r>
              <a:rPr lang="en-US" sz="4800" b="1" u="sng" dirty="0">
                <a:ea typeface="+mj-ea"/>
                <a:cs typeface="+mj-cs"/>
              </a:rPr>
              <a:t>God’s Program for the </a:t>
            </a:r>
            <a:br>
              <a:rPr lang="en-US" sz="4800" b="1" u="sng" dirty="0">
                <a:ea typeface="+mj-ea"/>
                <a:cs typeface="+mj-cs"/>
              </a:rPr>
            </a:br>
            <a:r>
              <a:rPr lang="en-US" sz="4800" b="1" u="sng" dirty="0">
                <a:ea typeface="+mj-ea"/>
                <a:cs typeface="+mj-cs"/>
              </a:rPr>
              <a:t>First 69 Weeks</a:t>
            </a:r>
            <a:r>
              <a:rPr lang="en-US" sz="4800" b="1" dirty="0">
                <a:ea typeface="+mj-ea"/>
                <a:cs typeface="+mj-cs"/>
              </a:rPr>
              <a:t>.  (9:25)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en-US" sz="4000" b="1" dirty="0">
                <a:solidFill>
                  <a:schemeClr val="accent2"/>
                </a:solidFill>
                <a:ea typeface="+mn-ea"/>
                <a:cs typeface="+mn-cs"/>
              </a:rPr>
              <a:t>    </a:t>
            </a:r>
            <a:r>
              <a:rPr lang="en-US" sz="4000" b="1" u="sng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4000" b="1" u="sng" dirty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490 year period begins with the </a:t>
            </a:r>
            <a:r>
              <a:rPr lang="en-US" sz="4000" b="1" u="sng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commandment to rebuild Jerusalem</a:t>
            </a:r>
            <a:r>
              <a:rPr lang="en-US" sz="4000" b="1" dirty="0">
                <a:ea typeface="+mn-ea"/>
                <a:cs typeface="+mn-cs"/>
              </a:rPr>
              <a:t>.</a:t>
            </a:r>
            <a:r>
              <a:rPr lang="en-US" sz="4000" dirty="0">
                <a:ea typeface="+mn-ea"/>
                <a:cs typeface="+mn-cs"/>
              </a:rPr>
              <a:t> </a:t>
            </a:r>
          </a:p>
          <a:p>
            <a:pPr marL="609600" indent="-609600">
              <a:buFontTx/>
              <a:buNone/>
              <a:defRPr/>
            </a:pPr>
            <a:r>
              <a:rPr lang="en-US" sz="4000" dirty="0">
                <a:ea typeface="+mn-ea"/>
                <a:cs typeface="+mn-cs"/>
              </a:rPr>
              <a:t>    This commandment was given by     King </a:t>
            </a:r>
            <a:r>
              <a:rPr lang="en-US" sz="4000" dirty="0" err="1">
                <a:ea typeface="+mn-ea"/>
                <a:cs typeface="+mn-cs"/>
              </a:rPr>
              <a:t>Artaxerxes</a:t>
            </a:r>
            <a:r>
              <a:rPr lang="en-US" sz="4000" dirty="0">
                <a:ea typeface="+mn-ea"/>
                <a:cs typeface="+mn-cs"/>
              </a:rPr>
              <a:t> on </a:t>
            </a:r>
            <a:r>
              <a:rPr lang="en-US" sz="4000" b="1" dirty="0">
                <a:ea typeface="+mn-ea"/>
                <a:cs typeface="+mn-cs"/>
              </a:rPr>
              <a:t>March 5, 444 BC </a:t>
            </a:r>
            <a:r>
              <a:rPr lang="en-US" sz="4000" dirty="0">
                <a:ea typeface="+mn-ea"/>
                <a:cs typeface="+mn-cs"/>
              </a:rPr>
              <a:t>(Nehemiah 2:1-8).</a:t>
            </a:r>
          </a:p>
        </p:txBody>
      </p:sp>
      <p:pic>
        <p:nvPicPr>
          <p:cNvPr id="80900" name="Picture 4" descr="MCj020314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2954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 descr="BRIC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953000"/>
            <a:ext cx="3492500" cy="170815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1624" name="Picture 8" descr="LUMB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953000"/>
            <a:ext cx="4114800" cy="149066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295400"/>
          </a:xfrm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 marL="762000" indent="-762000">
              <a:defRPr/>
            </a:pPr>
            <a:r>
              <a:rPr lang="en-US" sz="4800" b="1" u="sng" dirty="0" smtClean="0">
                <a:ea typeface="+mj-ea"/>
                <a:cs typeface="+mj-cs"/>
              </a:rPr>
              <a:t>PHASE One - 69 Sevens</a:t>
            </a:r>
            <a:r>
              <a:rPr lang="en-US" sz="4800" b="1" dirty="0" smtClean="0">
                <a:ea typeface="+mj-ea"/>
                <a:cs typeface="+mj-cs"/>
              </a:rPr>
              <a:t>  9:25</a:t>
            </a:r>
            <a:endParaRPr lang="en-US" sz="4800" b="1" dirty="0">
              <a:ea typeface="+mj-ea"/>
              <a:cs typeface="+mj-cs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u="sng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4000" b="1" u="sng" dirty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initial part is made up of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4000" b="1" u="sng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two time periods </a:t>
            </a:r>
            <a:r>
              <a:rPr lang="en-US" sz="4000" b="1" u="sng" dirty="0" smtClean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of:</a:t>
            </a:r>
            <a:r>
              <a:rPr lang="en-US" sz="4000" b="1" dirty="0" smtClean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4000" b="1" u="sng" dirty="0" smtClean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49 </a:t>
            </a:r>
            <a:r>
              <a:rPr lang="en-US" sz="4000" b="1" u="sng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years</a:t>
            </a:r>
            <a:r>
              <a:rPr lang="en-US" sz="40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4000" b="1" dirty="0">
                <a:ea typeface="+mn-ea"/>
                <a:cs typeface="+mn-cs"/>
              </a:rPr>
              <a:t>(7 </a:t>
            </a:r>
            <a:r>
              <a:rPr lang="en-US" sz="4000" b="1" dirty="0" smtClean="0">
                <a:ea typeface="+mn-ea"/>
                <a:cs typeface="+mn-cs"/>
              </a:rPr>
              <a:t>sevens) </a:t>
            </a:r>
            <a:r>
              <a:rPr lang="en-US" sz="4000" b="1" dirty="0">
                <a:ea typeface="+mn-ea"/>
                <a:cs typeface="+mn-cs"/>
              </a:rPr>
              <a:t>+</a:t>
            </a:r>
            <a:r>
              <a:rPr lang="en-US" sz="4000" b="1" dirty="0">
                <a:solidFill>
                  <a:srgbClr val="CC3300"/>
                </a:solidFill>
                <a:ea typeface="+mn-ea"/>
                <a:cs typeface="+mn-cs"/>
              </a:rPr>
              <a:t> </a:t>
            </a:r>
            <a:r>
              <a:rPr lang="en-US" sz="4000" b="1" u="sng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434 years</a:t>
            </a:r>
            <a:r>
              <a:rPr lang="en-US" sz="4000" b="1" dirty="0">
                <a:ea typeface="+mn-ea"/>
                <a:cs typeface="+mn-cs"/>
              </a:rPr>
              <a:t> (62 </a:t>
            </a:r>
            <a:r>
              <a:rPr lang="en-US" sz="4000" b="1" dirty="0" smtClean="0">
                <a:ea typeface="+mn-ea"/>
                <a:cs typeface="+mn-cs"/>
              </a:rPr>
              <a:t>sevens) 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= </a:t>
            </a:r>
            <a:r>
              <a:rPr lang="en-US" sz="4000" b="1" u="sng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483 years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4000" b="1" dirty="0">
                <a:ea typeface="+mn-ea"/>
                <a:cs typeface="+mn-cs"/>
              </a:rPr>
              <a:t>(or 69 </a:t>
            </a:r>
            <a:r>
              <a:rPr lang="en-US" sz="4000" b="1" dirty="0" smtClean="0">
                <a:ea typeface="+mn-ea"/>
                <a:cs typeface="+mn-cs"/>
              </a:rPr>
              <a:t>sevens).</a:t>
            </a:r>
            <a:r>
              <a:rPr lang="en-US" sz="4000" dirty="0" smtClean="0">
                <a:ea typeface="+mn-ea"/>
                <a:cs typeface="+mn-cs"/>
              </a:rPr>
              <a:t>  </a:t>
            </a:r>
            <a:endParaRPr lang="en-US" sz="4000" dirty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4000" dirty="0">
                <a:ea typeface="+mn-ea"/>
                <a:cs typeface="+mn-cs"/>
              </a:rPr>
              <a:t>   The 49 years refers to the time it took to rebuild Jerusalem.</a:t>
            </a:r>
          </a:p>
          <a:p>
            <a:pPr>
              <a:buFontTx/>
              <a:buNone/>
              <a:defRPr/>
            </a:pPr>
            <a:r>
              <a:rPr lang="en-US" b="1" dirty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81924" name="Picture 4" descr="MCj020314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75"/>
            <a:ext cx="13716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 descr="LINMMR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03763"/>
            <a:ext cx="3048000" cy="215423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marL="762000" indent="-762000"/>
            <a:r>
              <a:rPr lang="en-US" sz="4800" b="1" u="sng" dirty="0" smtClean="0"/>
              <a:t>The 69 Sevens END</a:t>
            </a:r>
            <a:endParaRPr lang="en-US" sz="4800" b="1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u="sng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The </a:t>
            </a:r>
            <a:r>
              <a:rPr lang="en-US" sz="4000" b="1" u="sng" dirty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first 483 years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4000" b="1" dirty="0">
                <a:ea typeface="+mn-ea"/>
                <a:cs typeface="+mn-cs"/>
              </a:rPr>
              <a:t>(69 </a:t>
            </a:r>
            <a:r>
              <a:rPr lang="en-US" sz="4000" b="1" dirty="0" smtClean="0">
                <a:ea typeface="+mn-ea"/>
                <a:cs typeface="+mn-cs"/>
              </a:rPr>
              <a:t>sevens)</a:t>
            </a:r>
            <a:r>
              <a:rPr lang="en-US" sz="4000" b="1" dirty="0" smtClean="0">
                <a:solidFill>
                  <a:srgbClr val="CC3300"/>
                </a:solidFill>
                <a:ea typeface="+mn-ea"/>
                <a:cs typeface="+mn-cs"/>
              </a:rPr>
              <a:t> </a:t>
            </a:r>
            <a:r>
              <a:rPr lang="en-US" sz="4000" b="1" u="sng" dirty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ends with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4000" b="1" u="sng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the coming of Messiah the Prince</a:t>
            </a:r>
            <a:r>
              <a:rPr lang="en-US" sz="4000" b="1" dirty="0">
                <a:ea typeface="+mn-ea"/>
                <a:cs typeface="+mn-cs"/>
              </a:rPr>
              <a:t>.</a:t>
            </a:r>
            <a:r>
              <a:rPr lang="en-US" sz="4000" dirty="0">
                <a:ea typeface="+mn-ea"/>
                <a:cs typeface="+mn-cs"/>
              </a:rPr>
              <a:t>  </a:t>
            </a:r>
          </a:p>
          <a:p>
            <a:pPr>
              <a:buFontTx/>
              <a:buNone/>
              <a:defRPr/>
            </a:pPr>
            <a:r>
              <a:rPr lang="en-US" sz="4000" dirty="0">
                <a:ea typeface="+mn-ea"/>
                <a:cs typeface="+mn-cs"/>
              </a:rPr>
              <a:t>   This coming of Messiah was fulfilled literally by the appearance of Jesus Christ at the Triumphal Entry on </a:t>
            </a:r>
            <a:r>
              <a:rPr lang="en-US" sz="4000" b="1" dirty="0">
                <a:ea typeface="+mn-ea"/>
                <a:cs typeface="+mn-cs"/>
              </a:rPr>
              <a:t>March 30, 33 AD</a:t>
            </a:r>
            <a:r>
              <a:rPr lang="en-US" sz="4000" dirty="0">
                <a:ea typeface="+mn-ea"/>
                <a:cs typeface="+mn-cs"/>
              </a:rPr>
              <a:t>  (Luke 19:35-44).</a:t>
            </a:r>
          </a:p>
        </p:txBody>
      </p:sp>
      <p:pic>
        <p:nvPicPr>
          <p:cNvPr id="82948" name="Picture 4" descr="MCj020314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E-KING-ON-HIS-CO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686300"/>
            <a:ext cx="2895600" cy="21717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b="1" u="sng">
                <a:solidFill>
                  <a:srgbClr val="FFFF00"/>
                </a:solidFill>
              </a:rPr>
              <a:t>Advanced math</a:t>
            </a:r>
            <a:r>
              <a:rPr lang="en-US" sz="5400" b="1">
                <a:solidFill>
                  <a:srgbClr val="FFFF00"/>
                </a:solidFill>
              </a:rPr>
              <a:t>!!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</a:rPr>
              <a:t>From March 5, 444 BC to “Messiah” =</a:t>
            </a:r>
            <a:r>
              <a:rPr lang="en-US" sz="3600" b="1"/>
              <a:t>    </a:t>
            </a:r>
            <a:r>
              <a:rPr lang="en-US" sz="3600" b="1">
                <a:solidFill>
                  <a:srgbClr val="FFCC00"/>
                </a:solidFill>
              </a:rPr>
              <a:t>483 </a:t>
            </a:r>
            <a:r>
              <a:rPr lang="en-US" sz="3600" b="1" u="sng">
                <a:solidFill>
                  <a:srgbClr val="FFCC00"/>
                </a:solidFill>
              </a:rPr>
              <a:t>lunar</a:t>
            </a:r>
            <a:r>
              <a:rPr lang="en-US" sz="3600" b="1">
                <a:solidFill>
                  <a:srgbClr val="FFCC00"/>
                </a:solidFill>
              </a:rPr>
              <a:t> years.</a:t>
            </a:r>
          </a:p>
          <a:p>
            <a:pPr lvl="1"/>
            <a:r>
              <a:rPr lang="en-US" sz="3600" b="1">
                <a:solidFill>
                  <a:schemeClr val="bg1"/>
                </a:solidFill>
              </a:rPr>
              <a:t>483 x 360 =</a:t>
            </a:r>
            <a:r>
              <a:rPr lang="en-US" sz="3600" b="1"/>
              <a:t> </a:t>
            </a:r>
            <a:r>
              <a:rPr lang="en-US" sz="3600" b="1">
                <a:solidFill>
                  <a:srgbClr val="FF3300"/>
                </a:solidFill>
              </a:rPr>
              <a:t>173,880 days</a:t>
            </a:r>
          </a:p>
          <a:p>
            <a:pPr lvl="1">
              <a:buFontTx/>
              <a:buNone/>
            </a:pPr>
            <a:endParaRPr lang="en-US" sz="3600" b="1"/>
          </a:p>
          <a:p>
            <a:r>
              <a:rPr lang="en-US" sz="3600" b="1">
                <a:solidFill>
                  <a:schemeClr val="bg1"/>
                </a:solidFill>
              </a:rPr>
              <a:t>From 444 BC to AD 33 =</a:t>
            </a:r>
            <a:r>
              <a:rPr lang="en-US" sz="3600" b="1"/>
              <a:t> </a:t>
            </a:r>
            <a:r>
              <a:rPr lang="en-US" sz="3600" b="1">
                <a:solidFill>
                  <a:srgbClr val="FFCC00"/>
                </a:solidFill>
              </a:rPr>
              <a:t>476 </a:t>
            </a:r>
            <a:r>
              <a:rPr lang="en-US" sz="3600" b="1" u="sng">
                <a:solidFill>
                  <a:srgbClr val="FFCC00"/>
                </a:solidFill>
              </a:rPr>
              <a:t>solar</a:t>
            </a:r>
            <a:r>
              <a:rPr lang="en-US" sz="3600" b="1">
                <a:solidFill>
                  <a:srgbClr val="FFCC00"/>
                </a:solidFill>
              </a:rPr>
              <a:t> years</a:t>
            </a:r>
          </a:p>
          <a:p>
            <a:pPr lvl="1"/>
            <a:r>
              <a:rPr lang="en-US" sz="3600" b="1">
                <a:solidFill>
                  <a:schemeClr val="bg1"/>
                </a:solidFill>
              </a:rPr>
              <a:t>476 x 365 = 173,740 days + 116 “leap year” days + 24 days (March 5-30) =</a:t>
            </a:r>
          </a:p>
          <a:p>
            <a:pPr>
              <a:buFontTx/>
              <a:buNone/>
            </a:pPr>
            <a:r>
              <a:rPr lang="en-US" sz="4800" b="1">
                <a:solidFill>
                  <a:srgbClr val="FF0000"/>
                </a:solidFill>
              </a:rPr>
              <a:t>				173,880 days!!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-9-MESSIAH-CUT-O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581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>
              <a:buFontTx/>
              <a:buNone/>
              <a:defRPr/>
            </a:pPr>
            <a:r>
              <a:rPr lang="en-US" sz="4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Note that this happens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after</a:t>
            </a:r>
            <a:r>
              <a:rPr lang="en-US" sz="4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” the 69</a:t>
            </a:r>
            <a:r>
              <a:rPr lang="en-US" sz="4400" baseline="30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US" sz="4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week and not 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</a:t>
            </a:r>
            <a:r>
              <a:rPr lang="en-US" sz="4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” the 70</a:t>
            </a:r>
            <a:r>
              <a:rPr lang="en-US" sz="4400" baseline="300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US" sz="4400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week.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4800" b="1" dirty="0" smtClean="0">
                <a:latin typeface="Georgia" panose="02040502050405020303" pitchFamily="18" charset="0"/>
                <a:ea typeface="+mj-ea"/>
                <a:cs typeface="+mj-cs"/>
              </a:rPr>
              <a:t>Chronology</a:t>
            </a:r>
            <a:endParaRPr lang="en-US" sz="2800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Daniel 8:1  3</a:t>
            </a:r>
            <a:r>
              <a:rPr lang="en-US" baseline="30000" dirty="0" smtClean="0"/>
              <a:t>rd</a:t>
            </a:r>
            <a:r>
              <a:rPr lang="en-US" dirty="0" smtClean="0"/>
              <a:t> year of Belshazzar</a:t>
            </a:r>
          </a:p>
          <a:p>
            <a:r>
              <a:rPr lang="en-US" dirty="0" smtClean="0"/>
              <a:t>Daniel 9:1  First year of Darius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62745"/>
            <a:ext cx="5429250" cy="3619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23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4" descr="Daniel 9 - temple 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</a:rPr>
              <a:t>Titus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572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CC00"/>
                </a:solidFill>
              </a:rPr>
              <a:t>Hadrian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Daniel 9 - Arch of Tit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927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6" descr="Daniel 9 - Arch of Ti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606800"/>
            <a:ext cx="4876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5181600" y="0"/>
            <a:ext cx="3962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bg1"/>
                </a:solidFill>
              </a:rPr>
              <a:t>Left</a:t>
            </a:r>
            <a:r>
              <a:rPr lang="en-US" b="1">
                <a:solidFill>
                  <a:schemeClr val="bg1"/>
                </a:solidFill>
              </a:rPr>
              <a:t>:   The Arch of Titus in Rome commemorating the  Roman destruction of Jerusalem in 70 AD.</a:t>
            </a:r>
          </a:p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CC00"/>
                </a:solidFill>
              </a:rPr>
              <a:t>Below</a:t>
            </a:r>
            <a:r>
              <a:rPr lang="en-US" b="1">
                <a:solidFill>
                  <a:srgbClr val="FFCC00"/>
                </a:solidFill>
              </a:rPr>
              <a:t>:   A picture on the Arch of Titus depicting the Romans carrying away the golden lampstand (or menorah) from the Temple.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“..war will continue until the end..”  9:26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77699" y="1371600"/>
            <a:ext cx="2743200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33" y="2819400"/>
            <a:ext cx="5304526" cy="3581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75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18"/>
          <p:cNvSpPr>
            <a:spLocks noChangeArrowheads="1"/>
          </p:cNvSpPr>
          <p:nvPr/>
        </p:nvSpPr>
        <p:spPr bwMode="auto">
          <a:xfrm>
            <a:off x="2743200" y="18288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Papyrus" pitchFamily="-65" charset="0"/>
              </a:rPr>
              <a:t>“Seventy weeks have been decreed….</a:t>
            </a:r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0" y="6003925"/>
            <a:ext cx="9144000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Papyrus" pitchFamily="-65" charset="0"/>
              </a:rPr>
              <a:t>…to bring in everlasting righteousness.”</a:t>
            </a:r>
          </a:p>
        </p:txBody>
      </p:sp>
      <p:sp>
        <p:nvSpPr>
          <p:cNvPr id="93189" name="AutoShape 4"/>
          <p:cNvSpPr>
            <a:spLocks noChangeArrowheads="1"/>
          </p:cNvSpPr>
          <p:nvPr/>
        </p:nvSpPr>
        <p:spPr bwMode="auto">
          <a:xfrm>
            <a:off x="304800" y="2209800"/>
            <a:ext cx="8458200" cy="2362200"/>
          </a:xfrm>
          <a:prstGeom prst="rightArrow">
            <a:avLst>
              <a:gd name="adj1" fmla="val 50000"/>
              <a:gd name="adj2" fmla="val 895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Tahoma" pitchFamily="-65" charset="0"/>
            </a:endParaRPr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381000" y="2590800"/>
            <a:ext cx="228600" cy="1371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Text Box 6"/>
          <p:cNvSpPr txBox="1">
            <a:spLocks noChangeArrowheads="1"/>
          </p:cNvSpPr>
          <p:nvPr/>
        </p:nvSpPr>
        <p:spPr bwMode="auto">
          <a:xfrm>
            <a:off x="2438400" y="2895600"/>
            <a:ext cx="1173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Tahoma" pitchFamily="-65" charset="0"/>
              </a:rPr>
              <a:t>1 Week</a:t>
            </a:r>
          </a:p>
          <a:p>
            <a:pPr algn="ctr"/>
            <a:r>
              <a:rPr lang="en-US" sz="1800">
                <a:latin typeface="Tahoma" pitchFamily="-65" charset="0"/>
              </a:rPr>
              <a:t>(7 Years)</a:t>
            </a:r>
          </a:p>
          <a:p>
            <a:pPr algn="ctr"/>
            <a:r>
              <a:rPr lang="en-US" sz="1800">
                <a:latin typeface="Tahoma" pitchFamily="-65" charset="0"/>
              </a:rPr>
              <a:t>3</a:t>
            </a:r>
            <a:r>
              <a:rPr lang="en-US" sz="1400">
                <a:latin typeface="Tahoma" pitchFamily="-65" charset="0"/>
              </a:rPr>
              <a:t>1/2</a:t>
            </a:r>
            <a:r>
              <a:rPr lang="en-US" sz="1800">
                <a:latin typeface="Tahoma" pitchFamily="-65" charset="0"/>
              </a:rPr>
              <a:t>   3</a:t>
            </a:r>
            <a:r>
              <a:rPr lang="en-US" sz="1400">
                <a:latin typeface="Tahoma" pitchFamily="-65" charset="0"/>
              </a:rPr>
              <a:t>1/2</a:t>
            </a:r>
          </a:p>
        </p:txBody>
      </p:sp>
      <p:sp>
        <p:nvSpPr>
          <p:cNvPr id="93192" name="Line 7"/>
          <p:cNvSpPr>
            <a:spLocks noChangeShapeType="1"/>
          </p:cNvSpPr>
          <p:nvPr/>
        </p:nvSpPr>
        <p:spPr bwMode="auto">
          <a:xfrm>
            <a:off x="3048000" y="3505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193" name="Picture 8" descr="Retur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7432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4" name="Line 9"/>
          <p:cNvSpPr>
            <a:spLocks noChangeShapeType="1"/>
          </p:cNvSpPr>
          <p:nvPr/>
        </p:nvSpPr>
        <p:spPr bwMode="auto">
          <a:xfrm>
            <a:off x="2438400" y="28194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Rectangle 10"/>
          <p:cNvSpPr>
            <a:spLocks noChangeArrowheads="1"/>
          </p:cNvSpPr>
          <p:nvPr/>
        </p:nvSpPr>
        <p:spPr bwMode="auto">
          <a:xfrm>
            <a:off x="762000" y="2819400"/>
            <a:ext cx="1600200" cy="1143000"/>
          </a:xfrm>
          <a:prstGeom prst="rect">
            <a:avLst/>
          </a:prstGeom>
          <a:solidFill>
            <a:srgbClr val="E7FD7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6" name="Rectangle 11"/>
          <p:cNvSpPr>
            <a:spLocks noChangeArrowheads="1"/>
          </p:cNvSpPr>
          <p:nvPr/>
        </p:nvSpPr>
        <p:spPr bwMode="auto">
          <a:xfrm>
            <a:off x="76200" y="2895600"/>
            <a:ext cx="8382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7" name="Text Box 12"/>
          <p:cNvSpPr txBox="1">
            <a:spLocks noChangeArrowheads="1"/>
          </p:cNvSpPr>
          <p:nvPr/>
        </p:nvSpPr>
        <p:spPr bwMode="auto">
          <a:xfrm>
            <a:off x="762000" y="2895600"/>
            <a:ext cx="1481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Tahoma" pitchFamily="-65" charset="0"/>
              </a:rPr>
              <a:t>Gap: </a:t>
            </a:r>
          </a:p>
          <a:p>
            <a:pPr algn="ctr"/>
            <a:r>
              <a:rPr lang="en-US" sz="1800">
                <a:latin typeface="Tahoma" pitchFamily="-65" charset="0"/>
              </a:rPr>
              <a:t>Church Age</a:t>
            </a:r>
          </a:p>
          <a:p>
            <a:pPr algn="ctr"/>
            <a:r>
              <a:rPr lang="en-US" sz="1800">
                <a:latin typeface="Tahoma" pitchFamily="-65" charset="0"/>
              </a:rPr>
              <a:t>1900+ Years</a:t>
            </a:r>
          </a:p>
        </p:txBody>
      </p:sp>
      <p:sp>
        <p:nvSpPr>
          <p:cNvPr id="93198" name="Text Box 13"/>
          <p:cNvSpPr txBox="1">
            <a:spLocks noChangeArrowheads="1"/>
          </p:cNvSpPr>
          <p:nvPr/>
        </p:nvSpPr>
        <p:spPr bwMode="auto">
          <a:xfrm>
            <a:off x="4495800" y="3048000"/>
            <a:ext cx="188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Tahoma" pitchFamily="-65" charset="0"/>
              </a:rPr>
              <a:t>1,000 Year</a:t>
            </a:r>
          </a:p>
          <a:p>
            <a:pPr algn="ctr"/>
            <a:r>
              <a:rPr lang="en-US" sz="1800">
                <a:latin typeface="Tahoma" pitchFamily="-65" charset="0"/>
              </a:rPr>
              <a:t>“Return to Eden”</a:t>
            </a:r>
          </a:p>
        </p:txBody>
      </p:sp>
      <p:sp>
        <p:nvSpPr>
          <p:cNvPr id="93199" name="Text Box 14"/>
          <p:cNvSpPr txBox="1">
            <a:spLocks noChangeArrowheads="1"/>
          </p:cNvSpPr>
          <p:nvPr/>
        </p:nvSpPr>
        <p:spPr bwMode="auto">
          <a:xfrm>
            <a:off x="7086600" y="1720850"/>
            <a:ext cx="1970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ahoma" pitchFamily="-65" charset="0"/>
              </a:rPr>
              <a:t>…New Heavens &amp;</a:t>
            </a:r>
          </a:p>
          <a:p>
            <a:r>
              <a:rPr lang="en-US" sz="1800">
                <a:latin typeface="Tahoma" pitchFamily="-65" charset="0"/>
              </a:rPr>
              <a:t>A New Earth!!</a:t>
            </a:r>
          </a:p>
        </p:txBody>
      </p:sp>
      <p:sp>
        <p:nvSpPr>
          <p:cNvPr id="93200" name="Oval 15"/>
          <p:cNvSpPr>
            <a:spLocks noChangeArrowheads="1"/>
          </p:cNvSpPr>
          <p:nvPr/>
        </p:nvSpPr>
        <p:spPr bwMode="auto">
          <a:xfrm>
            <a:off x="7848600" y="3200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201" name="Picture 16" descr="Heaven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990600"/>
            <a:ext cx="4610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2" name="Text Box 17"/>
          <p:cNvSpPr txBox="1">
            <a:spLocks noChangeArrowheads="1"/>
          </p:cNvSpPr>
          <p:nvPr/>
        </p:nvSpPr>
        <p:spPr bwMode="auto">
          <a:xfrm>
            <a:off x="685800" y="1524000"/>
            <a:ext cx="2514600" cy="538163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The 70</a:t>
            </a:r>
            <a:r>
              <a:rPr lang="en-US" sz="2800" b="1" baseline="30000"/>
              <a:t>th</a:t>
            </a:r>
            <a:r>
              <a:rPr lang="en-US" sz="2800" b="1"/>
              <a:t> Week</a:t>
            </a:r>
          </a:p>
        </p:txBody>
      </p:sp>
      <p:sp>
        <p:nvSpPr>
          <p:cNvPr id="19" name="Frame 18"/>
          <p:cNvSpPr/>
          <p:nvPr/>
        </p:nvSpPr>
        <p:spPr bwMode="auto">
          <a:xfrm>
            <a:off x="2438400" y="2819400"/>
            <a:ext cx="1143000" cy="1219200"/>
          </a:xfrm>
          <a:prstGeom prst="frame">
            <a:avLst>
              <a:gd name="adj1" fmla="val 555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36676-BE0F-6E42-A66A-AE2DEAE6DA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Daniel 9 - temple mo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6" descr="Daniel 9 - rebuilding temple - Menor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9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7" descr="Daniel 8 Jewish Templ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414713"/>
            <a:ext cx="51054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114800" y="1524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Today, the Islamic Dome of the Rock sits on Temple site in Jerusalem.</a:t>
            </a:r>
          </a:p>
        </p:txBody>
      </p:sp>
      <p:sp>
        <p:nvSpPr>
          <p:cNvPr id="96262" name="AutoShape 10"/>
          <p:cNvSpPr>
            <a:spLocks noChangeArrowheads="1"/>
          </p:cNvSpPr>
          <p:nvPr/>
        </p:nvSpPr>
        <p:spPr bwMode="auto">
          <a:xfrm>
            <a:off x="5105400" y="9144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3" name="Text Box 11"/>
          <p:cNvSpPr txBox="1">
            <a:spLocks noChangeArrowheads="1"/>
          </p:cNvSpPr>
          <p:nvPr/>
        </p:nvSpPr>
        <p:spPr bwMode="auto">
          <a:xfrm>
            <a:off x="4343400" y="6400800"/>
            <a:ext cx="441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Design of future Jewish Temple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-9-VISITATION-OF-GABR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52400" y="0"/>
            <a:ext cx="8991600" cy="67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Then he shall confirm a covenant with many for one week; </a:t>
            </a:r>
          </a:p>
          <a:p>
            <a:endParaRPr lang="en-US" sz="3600" b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600" b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600" b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</a:t>
            </a:r>
          </a:p>
          <a:p>
            <a:r>
              <a:rPr lang="en-US" sz="3600" b="1" u="sng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But in the middle of the week he shall bring an end to sacrifice and offering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.  </a:t>
            </a:r>
            <a:r>
              <a:rPr lang="en-US" sz="3600" b="1" u="sng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And on the wing of abominations shall be one who </a:t>
            </a:r>
            <a:r>
              <a:rPr lang="en-US" sz="3600" b="1" u="sng" spc="-15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makes desolate</a:t>
            </a:r>
            <a:r>
              <a:rPr lang="en-US" sz="3600" b="1" spc="-150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, even until the consummation,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which is determined, is poured out on the desolate.”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	                      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Daniel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9: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27</a:t>
            </a:r>
            <a:endParaRPr lang="en-US" sz="3600" b="1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905000"/>
          </a:xfrm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4800" b="1" dirty="0" smtClean="0">
                <a:latin typeface="Georgia" panose="02040502050405020303" pitchFamily="18" charset="0"/>
                <a:ea typeface="+mj-ea"/>
                <a:cs typeface="+mj-cs"/>
              </a:rPr>
              <a:t>Daniel Chapter 9</a:t>
            </a:r>
            <a:br>
              <a:rPr lang="en-US" sz="4800" b="1" dirty="0" smtClean="0">
                <a:latin typeface="Georgia" panose="02040502050405020303" pitchFamily="18" charset="0"/>
                <a:ea typeface="+mj-ea"/>
                <a:cs typeface="+mj-cs"/>
              </a:rPr>
            </a:br>
            <a:r>
              <a:rPr lang="en-US" sz="4800" b="1" dirty="0" smtClean="0">
                <a:latin typeface="Georgia" panose="02040502050405020303" pitchFamily="18" charset="0"/>
                <a:ea typeface="+mj-ea"/>
                <a:cs typeface="+mj-cs"/>
              </a:rPr>
              <a:t>Countdown to Armageddon</a:t>
            </a:r>
            <a:endParaRPr lang="en-US" sz="2800" dirty="0"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057400"/>
            <a:ext cx="6172200" cy="4629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75A09-C413-A741-B7E1-A110000BF6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76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4">
              <a:spcBef>
                <a:spcPct val="0"/>
              </a:spcBef>
              <a:buFontTx/>
              <a:buChar char=" "/>
            </a:pPr>
            <a:endParaRPr lang="en-US" sz="3200"/>
          </a:p>
        </p:txBody>
      </p:sp>
      <p:pic>
        <p:nvPicPr>
          <p:cNvPr id="101379" name="Picture 3" descr="horse35.jpg (35717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22463"/>
            <a:ext cx="7315200" cy="4937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CC00"/>
                </a:solidFill>
              </a:rPr>
              <a:t>Even so come, Lord Jesus!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2438400"/>
            <a:ext cx="8763000" cy="3295783"/>
            <a:chOff x="1561010" y="2038217"/>
            <a:chExt cx="6021979" cy="3169919"/>
          </a:xfrm>
        </p:grpSpPr>
        <p:sp>
          <p:nvSpPr>
            <p:cNvPr id="8" name="Freeform 7"/>
            <p:cNvSpPr/>
            <p:nvPr/>
          </p:nvSpPr>
          <p:spPr>
            <a:xfrm rot="16200000">
              <a:off x="123154" y="3476073"/>
              <a:ext cx="3169919" cy="294208"/>
            </a:xfrm>
            <a:custGeom>
              <a:avLst/>
              <a:gdLst>
                <a:gd name="connsiteX0" fmla="*/ 0 w 3169919"/>
                <a:gd name="connsiteY0" fmla="*/ 0 h 294208"/>
                <a:gd name="connsiteX1" fmla="*/ 3169919 w 3169919"/>
                <a:gd name="connsiteY1" fmla="*/ 0 h 294208"/>
                <a:gd name="connsiteX2" fmla="*/ 3169919 w 3169919"/>
                <a:gd name="connsiteY2" fmla="*/ 294208 h 294208"/>
                <a:gd name="connsiteX3" fmla="*/ 0 w 3169919"/>
                <a:gd name="connsiteY3" fmla="*/ 294208 h 294208"/>
                <a:gd name="connsiteX4" fmla="*/ 0 w 3169919"/>
                <a:gd name="connsiteY4" fmla="*/ 0 h 29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294208">
                  <a:moveTo>
                    <a:pt x="0" y="0"/>
                  </a:moveTo>
                  <a:lnTo>
                    <a:pt x="3169919" y="0"/>
                  </a:lnTo>
                  <a:lnTo>
                    <a:pt x="3169919" y="294208"/>
                  </a:lnTo>
                  <a:lnTo>
                    <a:pt x="0" y="2942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59475" bIns="-1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55217" y="2038217"/>
              <a:ext cx="1465468" cy="3169919"/>
            </a:xfrm>
            <a:custGeom>
              <a:avLst/>
              <a:gdLst>
                <a:gd name="connsiteX0" fmla="*/ 0 w 1465468"/>
                <a:gd name="connsiteY0" fmla="*/ 0 h 3169919"/>
                <a:gd name="connsiteX1" fmla="*/ 1465468 w 1465468"/>
                <a:gd name="connsiteY1" fmla="*/ 0 h 3169919"/>
                <a:gd name="connsiteX2" fmla="*/ 1465468 w 1465468"/>
                <a:gd name="connsiteY2" fmla="*/ 3169919 h 3169919"/>
                <a:gd name="connsiteX3" fmla="*/ 0 w 1465468"/>
                <a:gd name="connsiteY3" fmla="*/ 3169919 h 3169919"/>
                <a:gd name="connsiteX4" fmla="*/ 0 w 1465468"/>
                <a:gd name="connsiteY4" fmla="*/ 0 h 316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468" h="3169919">
                  <a:moveTo>
                    <a:pt x="0" y="0"/>
                  </a:moveTo>
                  <a:lnTo>
                    <a:pt x="1465468" y="0"/>
                  </a:lnTo>
                  <a:lnTo>
                    <a:pt x="1465468" y="3169919"/>
                  </a:lnTo>
                  <a:lnTo>
                    <a:pt x="0" y="31699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59475" rIns="227584" bIns="227584" numCol="1" spcCol="1270" anchor="t" anchorCtr="0">
              <a:noAutofit/>
            </a:bodyPr>
            <a:lstStyle/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500" dirty="0"/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500" kern="1200" dirty="0" smtClean="0"/>
                <a:t>Captivity</a:t>
              </a:r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500" dirty="0"/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500" kern="1200" dirty="0" err="1" smtClean="0"/>
                <a:t>Nebby</a:t>
              </a:r>
              <a:endParaRPr lang="en-US" sz="2500" kern="1200" dirty="0" smtClean="0"/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500" dirty="0"/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500" kern="1200" dirty="0" smtClean="0"/>
                <a:t>BABYLON</a:t>
              </a:r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500" dirty="0"/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5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2254305" y="3476073"/>
              <a:ext cx="3169919" cy="294208"/>
            </a:xfrm>
            <a:custGeom>
              <a:avLst/>
              <a:gdLst>
                <a:gd name="connsiteX0" fmla="*/ 0 w 3169919"/>
                <a:gd name="connsiteY0" fmla="*/ 0 h 294208"/>
                <a:gd name="connsiteX1" fmla="*/ 3169919 w 3169919"/>
                <a:gd name="connsiteY1" fmla="*/ 0 h 294208"/>
                <a:gd name="connsiteX2" fmla="*/ 3169919 w 3169919"/>
                <a:gd name="connsiteY2" fmla="*/ 294208 h 294208"/>
                <a:gd name="connsiteX3" fmla="*/ 0 w 3169919"/>
                <a:gd name="connsiteY3" fmla="*/ 294208 h 294208"/>
                <a:gd name="connsiteX4" fmla="*/ 0 w 3169919"/>
                <a:gd name="connsiteY4" fmla="*/ 0 h 29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294208">
                  <a:moveTo>
                    <a:pt x="0" y="0"/>
                  </a:moveTo>
                  <a:lnTo>
                    <a:pt x="3169919" y="0"/>
                  </a:lnTo>
                  <a:lnTo>
                    <a:pt x="3169919" y="294208"/>
                  </a:lnTo>
                  <a:lnTo>
                    <a:pt x="0" y="2942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59475" bIns="-1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86369" y="2038217"/>
              <a:ext cx="1465468" cy="3169919"/>
            </a:xfrm>
            <a:custGeom>
              <a:avLst/>
              <a:gdLst>
                <a:gd name="connsiteX0" fmla="*/ 0 w 1465468"/>
                <a:gd name="connsiteY0" fmla="*/ 0 h 3169919"/>
                <a:gd name="connsiteX1" fmla="*/ 1465468 w 1465468"/>
                <a:gd name="connsiteY1" fmla="*/ 0 h 3169919"/>
                <a:gd name="connsiteX2" fmla="*/ 1465468 w 1465468"/>
                <a:gd name="connsiteY2" fmla="*/ 3169919 h 3169919"/>
                <a:gd name="connsiteX3" fmla="*/ 0 w 1465468"/>
                <a:gd name="connsiteY3" fmla="*/ 3169919 h 3169919"/>
                <a:gd name="connsiteX4" fmla="*/ 0 w 1465468"/>
                <a:gd name="connsiteY4" fmla="*/ 0 h 316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468" h="3169919">
                  <a:moveTo>
                    <a:pt x="0" y="0"/>
                  </a:moveTo>
                  <a:lnTo>
                    <a:pt x="1465468" y="0"/>
                  </a:lnTo>
                  <a:lnTo>
                    <a:pt x="1465468" y="3169919"/>
                  </a:lnTo>
                  <a:lnTo>
                    <a:pt x="0" y="31699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59475" rIns="227584" bIns="227584" numCol="1" spcCol="1270" anchor="t" anchorCtr="0">
              <a:noAutofit/>
            </a:bodyPr>
            <a:lstStyle/>
            <a:p>
              <a:pPr marL="0" lvl="1" algn="ctr" defTabSz="1111250">
                <a:lnSpc>
                  <a:spcPct val="90000"/>
                </a:lnSpc>
                <a:spcAft>
                  <a:spcPct val="15000"/>
                </a:spcAft>
              </a:pPr>
              <a:endParaRPr lang="en-US" sz="2500" dirty="0" smtClean="0"/>
            </a:p>
            <a:p>
              <a:pPr marL="0" lvl="1" algn="ctr" defTabSz="1111250">
                <a:lnSpc>
                  <a:spcPct val="90000"/>
                </a:lnSpc>
                <a:spcAft>
                  <a:spcPct val="15000"/>
                </a:spcAft>
              </a:pPr>
              <a:r>
                <a:rPr lang="en-US" sz="2500" dirty="0" smtClean="0"/>
                <a:t>Dan 8:1</a:t>
              </a:r>
            </a:p>
            <a:p>
              <a:pPr marL="0" lvl="1" algn="ctr" defTabSz="1111250">
                <a:lnSpc>
                  <a:spcPct val="90000"/>
                </a:lnSpc>
                <a:spcAft>
                  <a:spcPct val="15000"/>
                </a:spcAft>
              </a:pPr>
              <a:endParaRPr lang="en-US" sz="2500" dirty="0"/>
            </a:p>
            <a:p>
              <a:pPr marL="0" lvl="1" algn="ctr" defTabSz="1111250">
                <a:lnSpc>
                  <a:spcPct val="90000"/>
                </a:lnSpc>
                <a:spcAft>
                  <a:spcPct val="15000"/>
                </a:spcAft>
              </a:pPr>
              <a:r>
                <a:rPr lang="en-US" sz="2500" dirty="0" smtClean="0"/>
                <a:t>Belshazzar</a:t>
              </a:r>
            </a:p>
            <a:p>
              <a:pPr marL="0" lvl="1" algn="ctr" defTabSz="1111250">
                <a:lnSpc>
                  <a:spcPct val="90000"/>
                </a:lnSpc>
                <a:spcAft>
                  <a:spcPct val="15000"/>
                </a:spcAft>
              </a:pPr>
              <a:endParaRPr lang="en-US" sz="2500" dirty="0"/>
            </a:p>
            <a:p>
              <a:pPr marL="0" lvl="1" algn="ctr" defTabSz="1111250">
                <a:lnSpc>
                  <a:spcPct val="90000"/>
                </a:lnSpc>
                <a:spcAft>
                  <a:spcPct val="15000"/>
                </a:spcAft>
              </a:pPr>
              <a:r>
                <a:rPr lang="en-US" sz="2500" dirty="0" smtClean="0"/>
                <a:t>BABYLON</a:t>
              </a:r>
              <a:endParaRPr lang="en-US" sz="2500" dirty="0"/>
            </a:p>
            <a:p>
              <a:pPr marL="0" lvl="1" algn="ctr" defTabSz="1111250">
                <a:lnSpc>
                  <a:spcPct val="90000"/>
                </a:lnSpc>
                <a:spcAft>
                  <a:spcPct val="15000"/>
                </a:spcAft>
              </a:pPr>
              <a:endParaRPr lang="en-US" sz="2500" dirty="0"/>
            </a:p>
            <a:p>
              <a:pPr marL="0" lvl="1" algn="l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500" kern="1200" dirty="0"/>
            </a:p>
          </p:txBody>
        </p:sp>
        <p:sp>
          <p:nvSpPr>
            <p:cNvPr id="14" name="Freeform 13"/>
            <p:cNvSpPr/>
            <p:nvPr/>
          </p:nvSpPr>
          <p:spPr>
            <a:xfrm rot="16200000">
              <a:off x="4385457" y="3476073"/>
              <a:ext cx="3169919" cy="294208"/>
            </a:xfrm>
            <a:custGeom>
              <a:avLst/>
              <a:gdLst>
                <a:gd name="connsiteX0" fmla="*/ 0 w 3169919"/>
                <a:gd name="connsiteY0" fmla="*/ 0 h 294208"/>
                <a:gd name="connsiteX1" fmla="*/ 3169919 w 3169919"/>
                <a:gd name="connsiteY1" fmla="*/ 0 h 294208"/>
                <a:gd name="connsiteX2" fmla="*/ 3169919 w 3169919"/>
                <a:gd name="connsiteY2" fmla="*/ 294208 h 294208"/>
                <a:gd name="connsiteX3" fmla="*/ 0 w 3169919"/>
                <a:gd name="connsiteY3" fmla="*/ 294208 h 294208"/>
                <a:gd name="connsiteX4" fmla="*/ 0 w 3169919"/>
                <a:gd name="connsiteY4" fmla="*/ 0 h 29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294208">
                  <a:moveTo>
                    <a:pt x="0" y="0"/>
                  </a:moveTo>
                  <a:lnTo>
                    <a:pt x="3169919" y="0"/>
                  </a:lnTo>
                  <a:lnTo>
                    <a:pt x="3169919" y="294208"/>
                  </a:lnTo>
                  <a:lnTo>
                    <a:pt x="0" y="2942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259475" bIns="-1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17521" y="2038217"/>
              <a:ext cx="1465468" cy="3169919"/>
            </a:xfrm>
            <a:custGeom>
              <a:avLst/>
              <a:gdLst>
                <a:gd name="connsiteX0" fmla="*/ 0 w 1465468"/>
                <a:gd name="connsiteY0" fmla="*/ 0 h 3169919"/>
                <a:gd name="connsiteX1" fmla="*/ 1465468 w 1465468"/>
                <a:gd name="connsiteY1" fmla="*/ 0 h 3169919"/>
                <a:gd name="connsiteX2" fmla="*/ 1465468 w 1465468"/>
                <a:gd name="connsiteY2" fmla="*/ 3169919 h 3169919"/>
                <a:gd name="connsiteX3" fmla="*/ 0 w 1465468"/>
                <a:gd name="connsiteY3" fmla="*/ 3169919 h 3169919"/>
                <a:gd name="connsiteX4" fmla="*/ 0 w 1465468"/>
                <a:gd name="connsiteY4" fmla="*/ 0 h 316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468" h="3169919">
                  <a:moveTo>
                    <a:pt x="0" y="0"/>
                  </a:moveTo>
                  <a:lnTo>
                    <a:pt x="1465468" y="0"/>
                  </a:lnTo>
                  <a:lnTo>
                    <a:pt x="1465468" y="3169919"/>
                  </a:lnTo>
                  <a:lnTo>
                    <a:pt x="0" y="31699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59475" rIns="227584" bIns="227584" numCol="1" spcCol="1270" anchor="t" anchorCtr="0">
              <a:noAutofit/>
            </a:bodyPr>
            <a:lstStyle/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500" kern="1200" dirty="0"/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500" dirty="0" smtClean="0"/>
                <a:t>Dan 9:1</a:t>
              </a:r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500" kern="1200" dirty="0"/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500" dirty="0" smtClean="0"/>
                <a:t>Darius (Cyrus)</a:t>
              </a:r>
            </a:p>
            <a:p>
              <a:pPr marL="0" lvl="1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500" kern="1200" dirty="0" smtClean="0"/>
                <a:t>PERSIA</a:t>
              </a:r>
              <a:endParaRPr lang="en-US" sz="2500" kern="1200" dirty="0"/>
            </a:p>
          </p:txBody>
        </p:sp>
      </p:grpSp>
      <p:sp>
        <p:nvSpPr>
          <p:cNvPr id="18" name="Flowchart: Process 17"/>
          <p:cNvSpPr/>
          <p:nvPr/>
        </p:nvSpPr>
        <p:spPr bwMode="auto">
          <a:xfrm>
            <a:off x="304800" y="1838108"/>
            <a:ext cx="8305800" cy="600291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1914309"/>
            <a:ext cx="117211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111250">
              <a:lnSpc>
                <a:spcPct val="90000"/>
              </a:lnSpc>
              <a:spcAft>
                <a:spcPct val="15000"/>
              </a:spcAft>
            </a:pPr>
            <a:r>
              <a:rPr lang="en-US" sz="2500" dirty="0"/>
              <a:t>605 BC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99852" y="385655"/>
            <a:ext cx="570418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111250">
              <a:lnSpc>
                <a:spcPct val="90000"/>
              </a:lnSpc>
              <a:spcAft>
                <a:spcPct val="15000"/>
              </a:spcAft>
            </a:pPr>
            <a:r>
              <a:rPr lang="en-US" sz="2800" dirty="0" smtClean="0"/>
              <a:t>66 Years Since Beginning of Captivity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082981" y="1914309"/>
            <a:ext cx="117211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111250">
              <a:lnSpc>
                <a:spcPct val="90000"/>
              </a:lnSpc>
              <a:spcAft>
                <a:spcPct val="15000"/>
              </a:spcAft>
            </a:pPr>
            <a:r>
              <a:rPr lang="en-US" sz="2500" dirty="0"/>
              <a:t>539 BC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447800" y="685800"/>
            <a:ext cx="0" cy="1152308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7772400" y="685800"/>
            <a:ext cx="0" cy="1152308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 bwMode="auto">
          <a:xfrm>
            <a:off x="1524000" y="800100"/>
            <a:ext cx="6172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74890" y="1894826"/>
            <a:ext cx="117211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111250">
              <a:lnSpc>
                <a:spcPct val="90000"/>
              </a:lnSpc>
              <a:spcAft>
                <a:spcPct val="15000"/>
              </a:spcAft>
            </a:pPr>
            <a:r>
              <a:rPr lang="en-US" sz="2500" dirty="0"/>
              <a:t>551 BC</a:t>
            </a:r>
            <a:endParaRPr lang="en-US" sz="25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572000" y="1295400"/>
            <a:ext cx="0" cy="599426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 bwMode="auto">
          <a:xfrm>
            <a:off x="4572000" y="1456244"/>
            <a:ext cx="31623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9489" y="1166613"/>
            <a:ext cx="142096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111250">
              <a:lnSpc>
                <a:spcPct val="90000"/>
              </a:lnSpc>
              <a:spcAft>
                <a:spcPct val="15000"/>
              </a:spcAft>
            </a:pPr>
            <a:r>
              <a:rPr lang="en-US" sz="2800" dirty="0" smtClean="0"/>
              <a:t>13 Years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94587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4800" b="1" dirty="0">
              <a:solidFill>
                <a:srgbClr val="663300"/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239000" cy="5257800"/>
          </a:xfrm>
        </p:spPr>
        <p:txBody>
          <a:bodyPr/>
          <a:lstStyle/>
          <a:p>
            <a:pPr>
              <a:buFontTx/>
              <a:buChar char=" "/>
            </a:pPr>
            <a:r>
              <a:rPr lang="en-US" sz="4800"/>
              <a:t>Daniel would be in his early 80’s now and has been in Babylon for the past 67 years.</a:t>
            </a:r>
          </a:p>
        </p:txBody>
      </p:sp>
      <p:pic>
        <p:nvPicPr>
          <p:cNvPr id="27652" name="Picture 5" descr="Daniel 6 in lions den"/>
          <p:cNvPicPr>
            <a:picLocks noChangeAspect="1" noChangeArrowheads="1"/>
          </p:cNvPicPr>
          <p:nvPr/>
        </p:nvPicPr>
        <p:blipFill>
          <a:blip r:embed="rId2"/>
          <a:srcRect l="3999" t="1891" r="52512" b="1656"/>
          <a:stretch>
            <a:fillRect/>
          </a:stretch>
        </p:blipFill>
        <p:spPr bwMode="auto">
          <a:xfrm>
            <a:off x="7400925" y="914400"/>
            <a:ext cx="1743075" cy="5943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7653" name="Picture 6" descr="Babylon (Daniel 4)"/>
          <p:cNvPicPr>
            <a:picLocks noChangeAspect="1" noChangeArrowheads="1"/>
          </p:cNvPicPr>
          <p:nvPr/>
        </p:nvPicPr>
        <p:blipFill>
          <a:blip r:embed="rId3"/>
          <a:srcRect l="13676" t="6778" b="8475"/>
          <a:stretch>
            <a:fillRect/>
          </a:stretch>
        </p:blipFill>
        <p:spPr bwMode="auto">
          <a:xfrm>
            <a:off x="3962400" y="3962400"/>
            <a:ext cx="2489200" cy="2895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Circumstance of Daniel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Jeremiah 29:10-14</a:t>
            </a:r>
            <a:endParaRPr lang="en-US" dirty="0"/>
          </a:p>
        </p:txBody>
      </p:sp>
      <p:pic>
        <p:nvPicPr>
          <p:cNvPr id="22" name="Picture 21" descr="DAN-9-DANIELS-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28800"/>
            <a:ext cx="4114800" cy="30861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94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The </a:t>
            </a:r>
            <a:r>
              <a:rPr lang="en-US" sz="5400" b="1" dirty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Outline of Daniel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800" b="1" u="sng" dirty="0" smtClean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800" b="1" u="sng" dirty="0" smtClean="0">
                <a:ea typeface="+mn-ea"/>
                <a:cs typeface="+mn-cs"/>
              </a:rPr>
              <a:t>I</a:t>
            </a:r>
            <a:r>
              <a:rPr lang="en-US" sz="2800" b="1" u="sng" dirty="0">
                <a:ea typeface="+mn-ea"/>
                <a:cs typeface="+mn-cs"/>
              </a:rPr>
              <a:t>. The Personal History of Daniel.  (1)</a:t>
            </a:r>
            <a:r>
              <a:rPr lang="en-US" sz="2800" dirty="0">
                <a:ea typeface="+mn-ea"/>
                <a:cs typeface="+mn-cs"/>
              </a:rPr>
              <a:t>     (</a:t>
            </a:r>
            <a:r>
              <a:rPr lang="en-US" sz="28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Hebrew</a:t>
            </a:r>
            <a:r>
              <a:rPr lang="en-US" sz="2800" dirty="0">
                <a:ea typeface="+mn-ea"/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endParaRPr lang="en-US" sz="1000" dirty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endParaRPr lang="en-US" sz="2800" b="1" u="sng" dirty="0" smtClean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800" b="1" u="sng" dirty="0" smtClean="0">
                <a:ea typeface="+mn-ea"/>
                <a:cs typeface="+mn-cs"/>
              </a:rPr>
              <a:t>II</a:t>
            </a:r>
            <a:r>
              <a:rPr lang="en-US" sz="2800" b="1" u="sng" dirty="0">
                <a:ea typeface="+mn-ea"/>
                <a:cs typeface="+mn-cs"/>
              </a:rPr>
              <a:t>. The Prophetic History of the Gentiles. (2-7)</a:t>
            </a:r>
            <a:r>
              <a:rPr lang="en-US" sz="2800" dirty="0">
                <a:ea typeface="+mn-ea"/>
                <a:cs typeface="+mn-cs"/>
              </a:rPr>
              <a:t> (</a:t>
            </a:r>
            <a:r>
              <a:rPr lang="en-US" sz="28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Aramaic</a:t>
            </a:r>
            <a:r>
              <a:rPr lang="en-US" sz="2800" dirty="0" smtClean="0">
                <a:ea typeface="+mn-ea"/>
                <a:cs typeface="+mn-cs"/>
              </a:rPr>
              <a:t>)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endParaRPr lang="en-US" sz="2400" dirty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endParaRPr lang="en-US" sz="2800" b="1" u="sng" dirty="0" smtClean="0">
              <a:ea typeface="+mn-ea"/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800" b="1" u="sng" dirty="0" smtClean="0">
                <a:ea typeface="+mn-ea"/>
                <a:cs typeface="+mn-cs"/>
              </a:rPr>
              <a:t>III</a:t>
            </a:r>
            <a:r>
              <a:rPr lang="en-US" sz="2800" b="1" u="sng" dirty="0">
                <a:ea typeface="+mn-ea"/>
                <a:cs typeface="+mn-cs"/>
              </a:rPr>
              <a:t>. The Prophetic History of Israel.  (8-12</a:t>
            </a:r>
            <a:r>
              <a:rPr lang="en-US" sz="2800" b="1" dirty="0">
                <a:ea typeface="+mn-ea"/>
                <a:cs typeface="+mn-cs"/>
              </a:rPr>
              <a:t>)  </a:t>
            </a:r>
            <a:r>
              <a:rPr lang="en-US" sz="2800" dirty="0">
                <a:ea typeface="+mn-ea"/>
                <a:cs typeface="+mn-cs"/>
              </a:rPr>
              <a:t>     (</a:t>
            </a:r>
            <a:r>
              <a:rPr lang="en-US" sz="2800" i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Hebrew</a:t>
            </a:r>
            <a:r>
              <a:rPr lang="en-US" sz="2800" dirty="0">
                <a:ea typeface="+mn-ea"/>
                <a:cs typeface="+mn-cs"/>
              </a:rPr>
              <a:t>)       	</a:t>
            </a:r>
            <a:r>
              <a:rPr lang="en-US" sz="2400" dirty="0">
                <a:ea typeface="+mn-ea"/>
                <a:cs typeface="+mn-cs"/>
              </a:rPr>
              <a:t>A. Daniel’s Vision of the Ram, Goat, and Little Horn. (8)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+mn-ea"/>
                <a:cs typeface="+mn-cs"/>
              </a:rPr>
              <a:t>     	</a:t>
            </a:r>
            <a:r>
              <a:rPr lang="en-US" sz="2400" b="1" dirty="0">
                <a:solidFill>
                  <a:srgbClr val="CC33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B. Daniel’s Vision of the Seventy Weeks.         	   (9)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+mn-ea"/>
                <a:cs typeface="+mn-cs"/>
              </a:rPr>
              <a:t>     	C. Daniel’s Vision of Israel’s Future.          		(10-12)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4"/>
          <p:cNvSpPr>
            <a:spLocks noChangeShapeType="1"/>
          </p:cNvSpPr>
          <p:nvPr/>
        </p:nvSpPr>
        <p:spPr bwMode="auto">
          <a:xfrm>
            <a:off x="6705600" y="1676400"/>
            <a:ext cx="0" cy="838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CC00"/>
                </a:solidFill>
              </a:rPr>
              <a:t>Fulfillment of Jeremiah’s Prophecy of a 70 year Captivity</a:t>
            </a:r>
            <a:r>
              <a:rPr lang="en-US" sz="4000" b="1">
                <a:solidFill>
                  <a:srgbClr val="FFCC00"/>
                </a:solidFill>
              </a:rPr>
              <a:t> (Jer. 15:11-12; 29:10)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838200" y="2286000"/>
            <a:ext cx="6248400" cy="485775"/>
          </a:xfrm>
          <a:prstGeom prst="leftRightArrow">
            <a:avLst>
              <a:gd name="adj1" fmla="val 50000"/>
              <a:gd name="adj2" fmla="val 25725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605 BC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705600" y="1828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536 BC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838200" y="22098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7086600" y="22098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3276600" y="1828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1"/>
                </a:solidFill>
              </a:rPr>
              <a:t>70 years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0" y="2971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0" y="2819400"/>
            <a:ext cx="2514600" cy="1200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First Deportation</a:t>
            </a:r>
            <a:r>
              <a:rPr lang="en-US" b="1"/>
              <a:t> II Kings 24:1-4; Daniel 1:1-4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5715000" y="2819400"/>
            <a:ext cx="3276600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Temple Reconstruction</a:t>
            </a:r>
            <a:r>
              <a:rPr lang="en-US" b="1"/>
              <a:t> </a:t>
            </a:r>
            <a:r>
              <a:rPr lang="en-US" b="1" u="sng"/>
              <a:t>Begins</a:t>
            </a:r>
            <a:r>
              <a:rPr lang="en-US" b="1"/>
              <a:t>       Ezra 3:8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3733800" y="1295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Daniel 9 occurs in 538 BC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Circumstance of Daniel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Jeremiah 29:10-14</a:t>
            </a:r>
          </a:p>
          <a:p>
            <a:r>
              <a:rPr lang="en-US" dirty="0" smtClean="0"/>
              <a:t>70 years coming to an end</a:t>
            </a:r>
          </a:p>
          <a:p>
            <a:r>
              <a:rPr lang="en-US" dirty="0" smtClean="0"/>
              <a:t>BUT 70x7 more to come!</a:t>
            </a:r>
          </a:p>
          <a:p>
            <a:r>
              <a:rPr lang="en-US" dirty="0" smtClean="0"/>
              <a:t>Why 70 years of captivity?</a:t>
            </a:r>
            <a:endParaRPr lang="en-US" dirty="0"/>
          </a:p>
        </p:txBody>
      </p:sp>
      <p:pic>
        <p:nvPicPr>
          <p:cNvPr id="22" name="Picture 21" descr="DAN-9-DANIELS-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28800"/>
            <a:ext cx="4114800" cy="30861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69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effectLst>
            <a:outerShdw blurRad="63500" dist="38099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>
                <a:solidFill>
                  <a:srgbClr val="FF6600"/>
                </a:solidFill>
                <a:ea typeface="+mj-ea"/>
                <a:cs typeface="+mj-cs"/>
              </a:rPr>
              <a:t>Units of Seventy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2667000" cy="28479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70 x 7 </a:t>
            </a:r>
            <a:r>
              <a:rPr lang="en-US" sz="2800" b="1" u="sng">
                <a:solidFill>
                  <a:srgbClr val="000000"/>
                </a:solidFill>
              </a:rPr>
              <a:t>Sabbatical Years Violated</a:t>
            </a:r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endParaRPr lang="en-US" sz="80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Leviticus 25:1-7  Leviticus 26:33-43 II Chronicles 36:21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3276600" y="1371600"/>
            <a:ext cx="2667000" cy="28463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70 </a:t>
            </a:r>
            <a:r>
              <a:rPr lang="en-US" sz="2800" b="1" u="sng">
                <a:solidFill>
                  <a:srgbClr val="000000"/>
                </a:solidFill>
              </a:rPr>
              <a:t>Years of Babylonian Captivity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Jeremiah 25:11-12 Jeremiah 29:10-14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6248400" y="1371600"/>
            <a:ext cx="2667000" cy="281781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70 x 7 </a:t>
            </a:r>
            <a:r>
              <a:rPr lang="en-US" sz="2800" b="1" u="sng">
                <a:solidFill>
                  <a:srgbClr val="000000"/>
                </a:solidFill>
              </a:rPr>
              <a:t>Sabbatical Years Remaining</a:t>
            </a:r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Daniel 9:24-27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3429000" y="5486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Daniel’s Day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0" y="6096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Past</a:t>
            </a:r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7696200" y="60960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Future</a:t>
            </a:r>
          </a:p>
        </p:txBody>
      </p:sp>
      <p:sp>
        <p:nvSpPr>
          <p:cNvPr id="59401" name="AutoShape 10"/>
          <p:cNvSpPr>
            <a:spLocks noChangeArrowheads="1"/>
          </p:cNvSpPr>
          <p:nvPr/>
        </p:nvSpPr>
        <p:spPr bwMode="auto">
          <a:xfrm>
            <a:off x="5867400" y="5562600"/>
            <a:ext cx="3048000" cy="485775"/>
          </a:xfrm>
          <a:prstGeom prst="rightArrow">
            <a:avLst>
              <a:gd name="adj1" fmla="val 50000"/>
              <a:gd name="adj2" fmla="val 156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402" name="AutoShape 11"/>
          <p:cNvSpPr>
            <a:spLocks noChangeArrowheads="1"/>
          </p:cNvSpPr>
          <p:nvPr/>
        </p:nvSpPr>
        <p:spPr bwMode="auto">
          <a:xfrm>
            <a:off x="152400" y="5562600"/>
            <a:ext cx="3276600" cy="485775"/>
          </a:xfrm>
          <a:prstGeom prst="leftArrow">
            <a:avLst>
              <a:gd name="adj1" fmla="val 50000"/>
              <a:gd name="adj2" fmla="val 1686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685800" y="4724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FF"/>
                </a:solidFill>
              </a:rPr>
              <a:t>490 years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6324600" y="4800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FFFF"/>
                </a:solidFill>
              </a:rPr>
              <a:t>490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E989E-89F4-7E4E-92E6-73EFC662D8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0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 - Daniel 9">
  <a:themeElements>
    <a:clrScheme name="PP - Daniel 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 - Daniel 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PP - Daniel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- Daniel 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- Daniel 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- Daniel 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- Daniel 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- Daniel 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- Daniel 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- Daniel 9</Template>
  <TotalTime>604</TotalTime>
  <Words>711</Words>
  <Application>Microsoft Office PowerPoint</Application>
  <PresentationFormat>On-screen Show (4:3)</PresentationFormat>
  <Paragraphs>182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Georgia</vt:lpstr>
      <vt:lpstr>Papyrus</vt:lpstr>
      <vt:lpstr>Tahoma</vt:lpstr>
      <vt:lpstr>Times New Roman</vt:lpstr>
      <vt:lpstr>PP - Daniel 9</vt:lpstr>
      <vt:lpstr>Daniel Chapter 9 Countdown to Armageddon</vt:lpstr>
      <vt:lpstr>Chronology</vt:lpstr>
      <vt:lpstr>PowerPoint Presentation</vt:lpstr>
      <vt:lpstr>PowerPoint Presentation</vt:lpstr>
      <vt:lpstr>Circumstance of Daniel 9</vt:lpstr>
      <vt:lpstr>The Outline of Daniel</vt:lpstr>
      <vt:lpstr>Fulfillment of Jeremiah’s Prophecy of a 70 year Captivity (Jer. 15:11-12; 29:10)</vt:lpstr>
      <vt:lpstr>Circumstance of Daniel 9</vt:lpstr>
      <vt:lpstr>Units of Seventy</vt:lpstr>
      <vt:lpstr>Content of Daniel 9</vt:lpstr>
      <vt:lpstr>PowerPoint Presentation</vt:lpstr>
      <vt:lpstr>Here are the six events to be completed at the end of the 490 year period. (9:24)</vt:lpstr>
      <vt:lpstr>An Overview (9:24) </vt:lpstr>
      <vt:lpstr>Units of Seventy</vt:lpstr>
      <vt:lpstr> God’s Program for the  First 69 Weeks.  (9:25)</vt:lpstr>
      <vt:lpstr>PHASE One - 69 Sevens  9:25</vt:lpstr>
      <vt:lpstr>The 69 Sevens END</vt:lpstr>
      <vt:lpstr>Advanced math!!</vt:lpstr>
      <vt:lpstr>PowerPoint Presentation</vt:lpstr>
      <vt:lpstr>PowerPoint Presentation</vt:lpstr>
      <vt:lpstr>PowerPoint Presentation</vt:lpstr>
      <vt:lpstr>“..war will continue until the end..”  9:26</vt:lpstr>
      <vt:lpstr>PowerPoint Presentation</vt:lpstr>
      <vt:lpstr>PowerPoint Presentation</vt:lpstr>
      <vt:lpstr>PowerPoint Presentation</vt:lpstr>
      <vt:lpstr>Daniel Chapter 9 Countdown to Armageddon</vt:lpstr>
      <vt:lpstr>PowerPoint Presentation</vt:lpstr>
    </vt:vector>
  </TitlesOfParts>
  <Company>Word of Life Fellowship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Daniel</dc:title>
  <dc:creator>John Fogle</dc:creator>
  <cp:lastModifiedBy>Paul Barreca</cp:lastModifiedBy>
  <cp:revision>50</cp:revision>
  <dcterms:created xsi:type="dcterms:W3CDTF">2012-09-06T03:22:58Z</dcterms:created>
  <dcterms:modified xsi:type="dcterms:W3CDTF">2015-07-19T14:14:42Z</dcterms:modified>
</cp:coreProperties>
</file>