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9"/>
  </p:notesMasterIdLst>
  <p:sldIdLst>
    <p:sldId id="258" r:id="rId3"/>
    <p:sldId id="259" r:id="rId4"/>
    <p:sldId id="295" r:id="rId5"/>
    <p:sldId id="260" r:id="rId6"/>
    <p:sldId id="261" r:id="rId7"/>
    <p:sldId id="262" r:id="rId8"/>
    <p:sldId id="263" r:id="rId9"/>
    <p:sldId id="264" r:id="rId10"/>
    <p:sldId id="265" r:id="rId11"/>
    <p:sldId id="296" r:id="rId12"/>
    <p:sldId id="297" r:id="rId13"/>
    <p:sldId id="298" r:id="rId14"/>
    <p:sldId id="299"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56" r:id="rId29"/>
    <p:sldId id="280" r:id="rId30"/>
    <p:sldId id="281" r:id="rId31"/>
    <p:sldId id="282" r:id="rId32"/>
    <p:sldId id="300" r:id="rId33"/>
    <p:sldId id="283" r:id="rId34"/>
    <p:sldId id="284" r:id="rId35"/>
    <p:sldId id="286" r:id="rId36"/>
    <p:sldId id="287" r:id="rId37"/>
    <p:sldId id="293" r:id="rId38"/>
    <p:sldId id="294" r:id="rId39"/>
    <p:sldId id="288" r:id="rId40"/>
    <p:sldId id="301" r:id="rId41"/>
    <p:sldId id="289" r:id="rId42"/>
    <p:sldId id="290" r:id="rId43"/>
    <p:sldId id="291" r:id="rId44"/>
    <p:sldId id="292" r:id="rId45"/>
    <p:sldId id="302" r:id="rId46"/>
    <p:sldId id="257"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7" d="100"/>
          <a:sy n="97" d="100"/>
        </p:scale>
        <p:origin x="2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1F6AF-31B3-4DF5-97DB-50C355396CC3}" type="datetimeFigureOut">
              <a:rPr lang="en-US" smtClean="0"/>
              <a:t>6/28/2015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06E85-8EC8-4918-96DF-E45B617D55CC}" type="slidenum">
              <a:rPr lang="en-US" smtClean="0"/>
              <a:t>‹#›</a:t>
            </a:fld>
            <a:endParaRPr lang="en-US"/>
          </a:p>
        </p:txBody>
      </p:sp>
    </p:spTree>
    <p:extLst>
      <p:ext uri="{BB962C8B-B14F-4D97-AF65-F5344CB8AC3E}">
        <p14:creationId xmlns:p14="http://schemas.microsoft.com/office/powerpoint/2010/main" val="426103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506E85-8EC8-4918-96DF-E45B617D55CC}" type="slidenum">
              <a:rPr lang="en-US" smtClean="0"/>
              <a:t>1</a:t>
            </a:fld>
            <a:endParaRPr lang="en-US"/>
          </a:p>
        </p:txBody>
      </p:sp>
    </p:spTree>
    <p:extLst>
      <p:ext uri="{BB962C8B-B14F-4D97-AF65-F5344CB8AC3E}">
        <p14:creationId xmlns:p14="http://schemas.microsoft.com/office/powerpoint/2010/main" val="516631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5135" name="Picture 15" descr="silouhette"/>
          <p:cNvPicPr>
            <a:picLocks noChangeAspect="1" noChangeArrowheads="1"/>
          </p:cNvPicPr>
          <p:nvPr userDrawn="1"/>
        </p:nvPicPr>
        <p:blipFill>
          <a:blip r:embed="rId2" cstate="print"/>
          <a:srcRect r="22034"/>
          <a:stretch>
            <a:fillRect/>
          </a:stretch>
        </p:blipFill>
        <p:spPr bwMode="auto">
          <a:xfrm>
            <a:off x="5105400" y="2"/>
            <a:ext cx="4267200" cy="3729935"/>
          </a:xfrm>
          <a:prstGeom prst="rect">
            <a:avLst/>
          </a:prstGeom>
          <a:noFill/>
        </p:spPr>
      </p:pic>
      <p:pic>
        <p:nvPicPr>
          <p:cNvPr id="5129" name="Picture 9" descr="old_glory"/>
          <p:cNvPicPr>
            <a:picLocks noChangeAspect="1" noChangeArrowheads="1"/>
          </p:cNvPicPr>
          <p:nvPr userDrawn="1"/>
        </p:nvPicPr>
        <p:blipFill>
          <a:blip r:embed="rId3" cstate="print"/>
          <a:srcRect/>
          <a:stretch>
            <a:fillRect/>
          </a:stretch>
        </p:blipFill>
        <p:spPr bwMode="auto">
          <a:xfrm>
            <a:off x="0" y="0"/>
            <a:ext cx="5638800" cy="4229100"/>
          </a:xfrm>
          <a:prstGeom prst="rect">
            <a:avLst/>
          </a:prstGeom>
          <a:noFill/>
        </p:spPr>
      </p:pic>
      <p:pic>
        <p:nvPicPr>
          <p:cNvPr id="5133" name="Picture 13" descr="36079118_b92e0d66ab_m"/>
          <p:cNvPicPr>
            <a:picLocks noChangeAspect="1" noChangeArrowheads="1"/>
          </p:cNvPicPr>
          <p:nvPr userDrawn="1"/>
        </p:nvPicPr>
        <p:blipFill>
          <a:blip r:embed="rId4" cstate="print"/>
          <a:srcRect l="4478" r="7463"/>
          <a:stretch>
            <a:fillRect/>
          </a:stretch>
        </p:blipFill>
        <p:spPr bwMode="auto">
          <a:xfrm>
            <a:off x="0" y="3742842"/>
            <a:ext cx="3657600" cy="3115159"/>
          </a:xfrm>
          <a:prstGeom prst="rect">
            <a:avLst/>
          </a:prstGeom>
          <a:noFill/>
        </p:spPr>
      </p:pic>
      <p:sp>
        <p:nvSpPr>
          <p:cNvPr id="5123" name="Rectangle 3"/>
          <p:cNvSpPr>
            <a:spLocks noGrp="1" noChangeArrowheads="1"/>
          </p:cNvSpPr>
          <p:nvPr>
            <p:ph type="dt" sz="half" idx="2"/>
          </p:nvPr>
        </p:nvSpPr>
        <p:spPr>
          <a:xfrm>
            <a:off x="304800" y="6248400"/>
            <a:ext cx="1905000" cy="457200"/>
          </a:xfrm>
        </p:spPr>
        <p:txBody>
          <a:bodyPr/>
          <a:lstStyle>
            <a:lvl1pPr>
              <a:defRPr/>
            </a:lvl1pPr>
          </a:lstStyle>
          <a:p>
            <a:endParaRPr lang="en-US">
              <a:solidFill>
                <a:srgbClr val="000000"/>
              </a:solidFill>
            </a:endParaRPr>
          </a:p>
        </p:txBody>
      </p:sp>
      <p:sp>
        <p:nvSpPr>
          <p:cNvPr id="5124" name="Rectangle 4"/>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125" name="Rectangle 5"/>
          <p:cNvSpPr>
            <a:spLocks noGrp="1" noChangeArrowheads="1"/>
          </p:cNvSpPr>
          <p:nvPr>
            <p:ph type="sldNum" sz="quarter" idx="4"/>
          </p:nvPr>
        </p:nvSpPr>
        <p:spPr>
          <a:xfrm>
            <a:off x="7010400" y="6248400"/>
            <a:ext cx="1905000" cy="457200"/>
          </a:xfrm>
        </p:spPr>
        <p:txBody>
          <a:bodyPr/>
          <a:lstStyle>
            <a:lvl1pPr>
              <a:defRPr/>
            </a:lvl1pPr>
          </a:lstStyle>
          <a:p>
            <a:fld id="{752DF767-1610-4C56-9F32-C4558CB940D7}" type="slidenum">
              <a:rPr lang="en-US">
                <a:solidFill>
                  <a:srgbClr val="000000"/>
                </a:solidFill>
              </a:rPr>
              <a:pPr/>
              <a:t>‹#›</a:t>
            </a:fld>
            <a:endParaRPr lang="en-US">
              <a:solidFill>
                <a:srgbClr val="000000"/>
              </a:solidFill>
            </a:endParaRPr>
          </a:p>
        </p:txBody>
      </p:sp>
      <p:pic>
        <p:nvPicPr>
          <p:cNvPr id="17" name="Picture 16" descr="thanksgiving.jpg"/>
          <p:cNvPicPr>
            <a:picLocks noChangeAspect="1"/>
          </p:cNvPicPr>
          <p:nvPr userDrawn="1"/>
        </p:nvPicPr>
        <p:blipFill>
          <a:blip r:embed="rId5" cstate="print"/>
          <a:stretch>
            <a:fillRect/>
          </a:stretch>
        </p:blipFill>
        <p:spPr>
          <a:xfrm>
            <a:off x="3584926" y="3733800"/>
            <a:ext cx="5559074" cy="3124200"/>
          </a:xfrm>
          <a:prstGeom prst="rect">
            <a:avLst/>
          </a:prstGeom>
        </p:spPr>
      </p:pic>
      <p:sp>
        <p:nvSpPr>
          <p:cNvPr id="5126" name="Rectangle 6"/>
          <p:cNvSpPr>
            <a:spLocks noGrp="1" noChangeArrowheads="1"/>
          </p:cNvSpPr>
          <p:nvPr>
            <p:ph type="subTitle" sz="quarter" idx="1" hasCustomPrompt="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baseline="0"/>
            </a:lvl1pPr>
          </a:lstStyle>
          <a:p>
            <a:r>
              <a:rPr lang="en-US" dirty="0" smtClean="0"/>
              <a:t>Thanksgiving Sunday, 2009</a:t>
            </a:r>
            <a:endParaRPr lang="en-US" dirty="0"/>
          </a:p>
        </p:txBody>
      </p:sp>
      <p:sp>
        <p:nvSpPr>
          <p:cNvPr id="5127" name="Rectangle 7"/>
          <p:cNvSpPr>
            <a:spLocks noGrp="1" noChangeArrowheads="1"/>
          </p:cNvSpPr>
          <p:nvPr>
            <p:ph type="ctrTitle" sz="quarter" hasCustomPrompt="1"/>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dirty="0" smtClean="0"/>
              <a:t>Why Has God Blessed America?</a:t>
            </a:r>
            <a:endParaRPr lang="en-US" dirty="0"/>
          </a:p>
        </p:txBody>
      </p:sp>
    </p:spTree>
    <p:extLst>
      <p:ext uri="{BB962C8B-B14F-4D97-AF65-F5344CB8AC3E}">
        <p14:creationId xmlns:p14="http://schemas.microsoft.com/office/powerpoint/2010/main" val="61589735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263137-C261-45FA-8CA2-C970084BB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138518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DB984F-792F-4851-A47A-DC531E8464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697912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2229920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159465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94943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59038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11388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381933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198266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125303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77C689-2056-45BD-9188-F9C1C24D7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951873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29006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276435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95327-8E95-437F-9910-7E9506E0048D}" type="slidenum">
              <a:rPr lang="en-US" smtClean="0"/>
              <a:t>‹#›</a:t>
            </a:fld>
            <a:endParaRPr lang="en-US"/>
          </a:p>
        </p:txBody>
      </p:sp>
    </p:spTree>
    <p:extLst>
      <p:ext uri="{BB962C8B-B14F-4D97-AF65-F5344CB8AC3E}">
        <p14:creationId xmlns:p14="http://schemas.microsoft.com/office/powerpoint/2010/main" val="385209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FAB357-A816-475A-AE4A-06EA52C755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073906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AE3F13-9793-4760-9AD7-9702CAEC49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10532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44FC77F-AD3F-4457-8D2A-0B063EEAE2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093260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476D09-392D-4219-A6BA-0AA78011E9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45928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A43862-076E-409F-A55E-A79826D374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011321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FAFAF1-A8AE-4346-8F77-1C5B785193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387352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759A9B-C1AE-4EB4-9F85-14BE7F05C4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50722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52401"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fontAlgn="base">
              <a:spcBef>
                <a:spcPct val="0"/>
              </a:spcBef>
              <a:spcAft>
                <a:spcPct val="0"/>
              </a:spcAft>
            </a:pPr>
            <a:endParaRPr lang="en-US">
              <a:solidFill>
                <a:srgbClr val="000000"/>
              </a:solidFill>
            </a:endParaRPr>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fontAlgn="base">
              <a:spcBef>
                <a:spcPct val="0"/>
              </a:spcBef>
              <a:spcAft>
                <a:spcPct val="0"/>
              </a:spcAft>
            </a:pPr>
            <a:endParaRPr lang="en-US">
              <a:solidFill>
                <a:srgbClr val="000000"/>
              </a:solidFill>
            </a:endParaRPr>
          </a:p>
        </p:txBody>
      </p:sp>
      <p:sp>
        <p:nvSpPr>
          <p:cNvPr id="4105"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fontAlgn="base">
              <a:spcBef>
                <a:spcPct val="0"/>
              </a:spcBef>
              <a:spcAft>
                <a:spcPct val="0"/>
              </a:spcAft>
            </a:pPr>
            <a:fld id="{E150388C-B2E0-4104-8230-1798670206BE}" type="slidenum">
              <a:rPr lang="en-US">
                <a:solidFill>
                  <a:srgbClr val="000000"/>
                </a:solidFill>
              </a:rPr>
              <a:pPr fontAlgn="base">
                <a:spcBef>
                  <a:spcPct val="0"/>
                </a:spcBef>
                <a:spcAft>
                  <a:spcPct val="0"/>
                </a:spcAft>
              </a:pPr>
              <a:t>‹#›</a:t>
            </a:fld>
            <a:endParaRPr lang="en-US">
              <a:solidFill>
                <a:srgbClr val="000000"/>
              </a:solidFill>
            </a:endParaRPr>
          </a:p>
        </p:txBody>
      </p:sp>
      <p:pic>
        <p:nvPicPr>
          <p:cNvPr id="4106" name="Picture 10" descr="old_glory"/>
          <p:cNvPicPr>
            <a:picLocks noChangeAspect="1" noChangeArrowheads="1"/>
          </p:cNvPicPr>
          <p:nvPr userDrawn="1"/>
        </p:nvPicPr>
        <p:blipFill>
          <a:blip r:embed="rId13" cstate="print"/>
          <a:srcRect/>
          <a:stretch>
            <a:fillRect/>
          </a:stretch>
        </p:blipFill>
        <p:spPr bwMode="auto">
          <a:xfrm>
            <a:off x="0" y="0"/>
            <a:ext cx="2362200" cy="1771650"/>
          </a:xfrm>
          <a:prstGeom prst="rect">
            <a:avLst/>
          </a:prstGeom>
          <a:noFill/>
        </p:spPr>
      </p:pic>
      <p:pic>
        <p:nvPicPr>
          <p:cNvPr id="4108" name="Picture 12" descr="36079118_b92e0d66ab_m"/>
          <p:cNvPicPr>
            <a:picLocks noChangeAspect="1" noChangeArrowheads="1"/>
          </p:cNvPicPr>
          <p:nvPr userDrawn="1"/>
        </p:nvPicPr>
        <p:blipFill>
          <a:blip r:embed="rId14" cstate="print"/>
          <a:srcRect/>
          <a:stretch>
            <a:fillRect/>
          </a:stretch>
        </p:blipFill>
        <p:spPr bwMode="auto">
          <a:xfrm>
            <a:off x="0" y="3200400"/>
            <a:ext cx="2362200" cy="1943100"/>
          </a:xfrm>
          <a:prstGeom prst="rect">
            <a:avLst/>
          </a:prstGeom>
          <a:noFill/>
        </p:spPr>
      </p:pic>
      <p:pic>
        <p:nvPicPr>
          <p:cNvPr id="4109" name="Picture 13" descr="silouhette"/>
          <p:cNvPicPr>
            <a:picLocks noChangeAspect="1" noChangeArrowheads="1"/>
          </p:cNvPicPr>
          <p:nvPr userDrawn="1"/>
        </p:nvPicPr>
        <p:blipFill>
          <a:blip r:embed="rId15" cstate="print"/>
          <a:srcRect/>
          <a:stretch>
            <a:fillRect/>
          </a:stretch>
        </p:blipFill>
        <p:spPr bwMode="auto">
          <a:xfrm>
            <a:off x="0" y="5105400"/>
            <a:ext cx="2362200" cy="1752600"/>
          </a:xfrm>
          <a:prstGeom prst="rect">
            <a:avLst/>
          </a:prstGeom>
          <a:noFill/>
        </p:spPr>
      </p:pic>
      <p:pic>
        <p:nvPicPr>
          <p:cNvPr id="4111" name="Picture 15" descr="cornucopia c by his daveness."/>
          <p:cNvPicPr>
            <a:picLocks noChangeAspect="1" noChangeArrowheads="1"/>
          </p:cNvPicPr>
          <p:nvPr userDrawn="1"/>
        </p:nvPicPr>
        <p:blipFill>
          <a:blip r:embed="rId16" cstate="print"/>
          <a:srcRect/>
          <a:stretch>
            <a:fillRect/>
          </a:stretch>
        </p:blipFill>
        <p:spPr bwMode="auto">
          <a:xfrm>
            <a:off x="0" y="1752600"/>
            <a:ext cx="2362200" cy="1447800"/>
          </a:xfrm>
          <a:prstGeom prst="rect">
            <a:avLst/>
          </a:prstGeom>
          <a:noFill/>
        </p:spPr>
      </p:pic>
    </p:spTree>
    <p:extLst>
      <p:ext uri="{BB962C8B-B14F-4D97-AF65-F5344CB8AC3E}">
        <p14:creationId xmlns:p14="http://schemas.microsoft.com/office/powerpoint/2010/main" val="4208701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dissolve">
                                      <p:cBhvr>
                                        <p:cTn id="7" dur="500"/>
                                        <p:tgtEl>
                                          <p:spTgt spid="410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2">
                                            <p:txEl>
                                              <p:pRg st="1" end="1"/>
                                            </p:txEl>
                                          </p:spTgt>
                                        </p:tgtEl>
                                        <p:attrNameLst>
                                          <p:attrName>style.visibility</p:attrName>
                                        </p:attrNameLst>
                                      </p:cBhvr>
                                      <p:to>
                                        <p:strVal val="visible"/>
                                      </p:to>
                                    </p:set>
                                    <p:animEffect transition="in" filter="dissolve">
                                      <p:cBhvr>
                                        <p:cTn id="10" dur="500"/>
                                        <p:tgtEl>
                                          <p:spTgt spid="410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02">
                                            <p:txEl>
                                              <p:pRg st="2" end="2"/>
                                            </p:txEl>
                                          </p:spTgt>
                                        </p:tgtEl>
                                        <p:attrNameLst>
                                          <p:attrName>style.visibility</p:attrName>
                                        </p:attrNameLst>
                                      </p:cBhvr>
                                      <p:to>
                                        <p:strVal val="visible"/>
                                      </p:to>
                                    </p:set>
                                    <p:animEffect transition="in" filter="dissolve">
                                      <p:cBhvr>
                                        <p:cTn id="13" dur="500"/>
                                        <p:tgtEl>
                                          <p:spTgt spid="410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02">
                                            <p:txEl>
                                              <p:pRg st="3" end="3"/>
                                            </p:txEl>
                                          </p:spTgt>
                                        </p:tgtEl>
                                        <p:attrNameLst>
                                          <p:attrName>style.visibility</p:attrName>
                                        </p:attrNameLst>
                                      </p:cBhvr>
                                      <p:to>
                                        <p:strVal val="visible"/>
                                      </p:to>
                                    </p:set>
                                    <p:animEffect transition="in" filter="dissolve">
                                      <p:cBhvr>
                                        <p:cTn id="16" dur="500"/>
                                        <p:tgtEl>
                                          <p:spTgt spid="410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animEffect transition="in" filter="dissolve">
                                      <p:cBhvr>
                                        <p:cTn id="19" dur="5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autoUpdateAnimBg="0">
        <p:tmplLst>
          <p:tmpl lvl="1">
            <p:tnLst>
              <p:par>
                <p:cTn presetID="9"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dissolve">
                      <p:cBhvr>
                        <p:cTn dur="500"/>
                        <p:tgtEl>
                          <p:spTgt spid="410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dissolve">
                      <p:cBhvr>
                        <p:cTn dur="500"/>
                        <p:tgtEl>
                          <p:spTgt spid="410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dissolve">
                      <p:cBhvr>
                        <p:cTn dur="500"/>
                        <p:tgtEl>
                          <p:spTgt spid="410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dissolve">
                      <p:cBhvr>
                        <p:cTn dur="500"/>
                        <p:tgtEl>
                          <p:spTgt spid="410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dissolve">
                      <p:cBhvr>
                        <p:cTn dur="500"/>
                        <p:tgtEl>
                          <p:spTgt spid="4102"/>
                        </p:tgtEl>
                      </p:cBhvr>
                    </p:animEffect>
                  </p:childTnLst>
                </p:cTn>
              </p:par>
            </p:tnLst>
          </p:tmpl>
        </p:tmplLst>
      </p:bldP>
    </p:bldLst>
  </p:timing>
  <p:hf hdr="0" ftr="0" dt="0"/>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5327-8E95-437F-9910-7E9506E0048D}" type="slidenum">
              <a:rPr lang="en-US" smtClean="0"/>
              <a:t>‹#›</a:t>
            </a:fld>
            <a:endParaRPr lang="en-US"/>
          </a:p>
        </p:txBody>
      </p:sp>
    </p:spTree>
    <p:extLst>
      <p:ext uri="{BB962C8B-B14F-4D97-AF65-F5344CB8AC3E}">
        <p14:creationId xmlns:p14="http://schemas.microsoft.com/office/powerpoint/2010/main" val="3997881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p:spPr>
        <p:txBody>
          <a:bodyPr/>
          <a:lstStyle/>
          <a:p>
            <a:r>
              <a:rPr lang="en-US" dirty="0" smtClean="0"/>
              <a:t>Faith and Freedom</a:t>
            </a:r>
            <a:endParaRPr lang="en-US" dirty="0"/>
          </a:p>
        </p:txBody>
      </p:sp>
      <p:sp>
        <p:nvSpPr>
          <p:cNvPr id="2051" name="Rectangle 3"/>
          <p:cNvSpPr>
            <a:spLocks noGrp="1" noChangeArrowheads="1"/>
          </p:cNvSpPr>
          <p:nvPr>
            <p:ph type="subTitle" idx="1"/>
          </p:nvPr>
        </p:nvSpPr>
        <p:spPr>
          <a:ln/>
        </p:spPr>
        <p:txBody>
          <a:bodyPr/>
          <a:lstStyle/>
          <a:p>
            <a:r>
              <a:rPr lang="en-US" b="1" i="1" dirty="0" smtClean="0"/>
              <a:t>The Christian Faith:</a:t>
            </a:r>
          </a:p>
          <a:p>
            <a:r>
              <a:rPr lang="en-US" b="1" i="1" dirty="0" smtClean="0"/>
              <a:t>Source of America’s Freedoms</a:t>
            </a:r>
            <a:endParaRPr lang="en-US" b="1" i="1" dirty="0" smtClean="0"/>
          </a:p>
        </p:txBody>
      </p:sp>
    </p:spTree>
    <p:extLst>
      <p:ext uri="{BB962C8B-B14F-4D97-AF65-F5344CB8AC3E}">
        <p14:creationId xmlns:p14="http://schemas.microsoft.com/office/powerpoint/2010/main" val="60120614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18th-century political theorists as John Locke explicitly rested on egalitarian axioms derived by church scholars... from earliest days, the major theologians taught that faith in reason was intrinsic to faith in God. </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9224692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As  ... </a:t>
            </a:r>
            <a:r>
              <a:rPr lang="en-US" b="1" i="1" dirty="0"/>
              <a:t>Tertullian </a:t>
            </a:r>
            <a:r>
              <a:rPr lang="en-US" i="1" dirty="0"/>
              <a:t>instructed in the </a:t>
            </a:r>
            <a:r>
              <a:rPr lang="en-US" b="1" i="1" dirty="0"/>
              <a:t>second century, </a:t>
            </a:r>
            <a:r>
              <a:rPr lang="en-US" i="1" dirty="0"/>
              <a:t>“Reason is a thing of God, inasmuch as there is nothing which God the Maker of all has not provided, disposed, ordained by reason—nothing which He has not willed should be handled and understood by reason.” </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20056421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Consequently it was assumed that reason held the key to progress in understanding scripture, and that knowledge of God and the secrets of his creation would increase over time.... </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420438612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Augustine went on at length about the “wonderful—one might say stupefying—advances human industry has made.” All were attributed to the “unspeakable boon” that God has conferred upon his creation, a “rational nature</a:t>
            </a:r>
            <a:r>
              <a:rPr lang="en-US" i="1" dirty="0" smtClean="0"/>
              <a:t>.” </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79485131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38400" y="567813"/>
            <a:ext cx="6400800" cy="1219200"/>
          </a:xfrm>
        </p:spPr>
        <p:txBody>
          <a:bodyPr/>
          <a:lstStyle/>
          <a:p>
            <a:pPr algn="ctr"/>
            <a:r>
              <a:rPr lang="en-US" sz="4000" cap="none" dirty="0"/>
              <a:t>America’s Freedom and Greatness is built upon a Christian </a:t>
            </a:r>
            <a:r>
              <a:rPr lang="en-US" sz="4000" cap="none" dirty="0" smtClean="0"/>
              <a:t>Foundation</a:t>
            </a:r>
            <a:endParaRPr lang="en-US" sz="4000" cap="none" dirty="0"/>
          </a:p>
        </p:txBody>
      </p:sp>
      <p:sp>
        <p:nvSpPr>
          <p:cNvPr id="3" name="Content Placeholder 2"/>
          <p:cNvSpPr>
            <a:spLocks noGrp="1"/>
          </p:cNvSpPr>
          <p:nvPr>
            <p:ph idx="1"/>
          </p:nvPr>
        </p:nvSpPr>
        <p:spPr>
          <a:xfrm>
            <a:off x="2438400" y="2595716"/>
            <a:ext cx="6400800" cy="3500284"/>
          </a:xfrm>
        </p:spPr>
        <p:txBody>
          <a:bodyPr/>
          <a:lstStyle/>
          <a:p>
            <a:r>
              <a:rPr lang="en-US" dirty="0" smtClean="0"/>
              <a:t>Advances in economics and personal freedom rooted in Reason</a:t>
            </a:r>
          </a:p>
          <a:p>
            <a:r>
              <a:rPr lang="en-US" dirty="0" smtClean="0"/>
              <a:t>Reason stemmed from a quest to know God’s world and Word</a:t>
            </a:r>
            <a:endParaRPr lang="en-US" dirty="0"/>
          </a:p>
        </p:txBody>
      </p:sp>
      <p:sp>
        <p:nvSpPr>
          <p:cNvPr id="4" name="Slide Number Placeholder 3"/>
          <p:cNvSpPr>
            <a:spLocks noGrp="1"/>
          </p:cNvSpPr>
          <p:nvPr>
            <p:ph type="sldNum" sz="quarter" idx="12"/>
          </p:nvPr>
        </p:nvSpPr>
        <p:spPr/>
        <p:txBody>
          <a:bodyPr/>
          <a:lstStyle/>
          <a:p>
            <a:fld id="{8677C689-2056-45BD-9188-F9C1C24D778F}"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417797630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0683" y="1130710"/>
            <a:ext cx="5604029" cy="4638267"/>
          </a:xfrm>
        </p:spPr>
        <p:txBody>
          <a:bodyPr/>
          <a:lstStyle/>
          <a:p>
            <a:pPr algn="ctr"/>
            <a:r>
              <a:rPr lang="en-US" cap="none" dirty="0"/>
              <a:t>America’s Freedom and Greatness is Diminishing as We Reject our Faith in God</a:t>
            </a:r>
            <a:endParaRPr lang="en-US" cap="none" dirty="0"/>
          </a:p>
        </p:txBody>
      </p:sp>
      <p:sp>
        <p:nvSpPr>
          <p:cNvPr id="3" name="Slide Number Placeholder 2"/>
          <p:cNvSpPr>
            <a:spLocks noGrp="1"/>
          </p:cNvSpPr>
          <p:nvPr>
            <p:ph type="sldNum" sz="quarter" idx="12"/>
          </p:nvPr>
        </p:nvSpPr>
        <p:spPr/>
        <p:txBody>
          <a:bodyPr/>
          <a:lstStyle/>
          <a:p>
            <a:fld id="{35FAB357-A816-475A-AE4A-06EA52C755A5}"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8526526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a proper understanding of things as they really are</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648" y="1508125"/>
            <a:ext cx="3124200" cy="3505200"/>
          </a:xfrm>
        </p:spPr>
      </p:pic>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Victor </a:t>
            </a:r>
            <a:r>
              <a:rPr lang="en-US" sz="2800" dirty="0" err="1" smtClean="0">
                <a:solidFill>
                  <a:schemeClr val="bg1"/>
                </a:solidFill>
                <a:effectLst>
                  <a:outerShdw blurRad="38100" dist="38100" dir="2700000" algn="tl">
                    <a:srgbClr val="000000">
                      <a:alpha val="43137"/>
                    </a:srgbClr>
                  </a:outerShdw>
                </a:effectLst>
              </a:rPr>
              <a:t>Frankl</a:t>
            </a:r>
            <a:r>
              <a:rPr lang="en-US" sz="2800" dirty="0" smtClean="0">
                <a:solidFill>
                  <a:schemeClr val="bg1"/>
                </a:solidFill>
                <a:effectLst>
                  <a:outerShdw blurRad="38100" dist="38100" dir="2700000" algn="tl">
                    <a:srgbClr val="000000">
                      <a:alpha val="43137"/>
                    </a:srgbClr>
                  </a:outerShdw>
                </a:effectLst>
              </a:rPr>
              <a:t>, MD, PhD, Holocaust survivor</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smtClean="0"/>
              <a:t>“If </a:t>
            </a:r>
            <a:r>
              <a:rPr lang="en-US" i="1" dirty="0"/>
              <a:t>we present man with a concept of man which is not true, we may well corrupt him. When we present him as an automation of reflexes, as a mind-machine, as a bundle of instincts, as a pawn of drives and reactions, as a mere product of instincts, heredity, and environment, </a:t>
            </a:r>
            <a:endParaRPr lang="en-US" dirty="0"/>
          </a:p>
        </p:txBody>
      </p:sp>
      <p:sp>
        <p:nvSpPr>
          <p:cNvPr id="12" name="Slide Number Placeholder 11"/>
          <p:cNvSpPr>
            <a:spLocks noGrp="1"/>
          </p:cNvSpPr>
          <p:nvPr>
            <p:ph type="sldNum" sz="quarter" idx="12"/>
          </p:nvPr>
        </p:nvSpPr>
        <p:spPr/>
        <p:txBody>
          <a:bodyPr/>
          <a:lstStyle/>
          <a:p>
            <a:fld id="{62AE3F13-9793-4760-9AD7-9702CAEC493A}"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0532713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a proper understanding of things as they really are</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648" y="1508125"/>
            <a:ext cx="3124200" cy="3505200"/>
          </a:xfrm>
        </p:spPr>
      </p:pic>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Victor </a:t>
            </a:r>
            <a:r>
              <a:rPr lang="en-US" sz="2800" dirty="0" err="1" smtClean="0">
                <a:solidFill>
                  <a:schemeClr val="bg1"/>
                </a:solidFill>
                <a:effectLst>
                  <a:outerShdw blurRad="38100" dist="38100" dir="2700000" algn="tl">
                    <a:srgbClr val="000000">
                      <a:alpha val="43137"/>
                    </a:srgbClr>
                  </a:outerShdw>
                </a:effectLst>
              </a:rPr>
              <a:t>Frankl</a:t>
            </a:r>
            <a:r>
              <a:rPr lang="en-US" sz="2800" dirty="0" smtClean="0">
                <a:solidFill>
                  <a:schemeClr val="bg1"/>
                </a:solidFill>
                <a:effectLst>
                  <a:outerShdw blurRad="38100" dist="38100" dir="2700000" algn="tl">
                    <a:srgbClr val="000000">
                      <a:alpha val="43137"/>
                    </a:srgbClr>
                  </a:outerShdw>
                </a:effectLst>
              </a:rPr>
              <a:t>, MD, PhD, Holocaust survivor</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we feed the despair to which man is, in any case, already prone. I became acquainted with the last stages of corruption in my second concentration camp in Auschwitz. </a:t>
            </a:r>
            <a:endParaRPr lang="en-US" dirty="0"/>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78433413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a proper understanding of things as they really are</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648" y="1508125"/>
            <a:ext cx="3124200" cy="3505200"/>
          </a:xfrm>
        </p:spPr>
      </p:pic>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Victor </a:t>
            </a:r>
            <a:r>
              <a:rPr lang="en-US" sz="2800" dirty="0" err="1" smtClean="0">
                <a:solidFill>
                  <a:schemeClr val="bg1"/>
                </a:solidFill>
                <a:effectLst>
                  <a:outerShdw blurRad="38100" dist="38100" dir="2700000" algn="tl">
                    <a:srgbClr val="000000">
                      <a:alpha val="43137"/>
                    </a:srgbClr>
                  </a:outerShdw>
                </a:effectLst>
              </a:rPr>
              <a:t>Frankl</a:t>
            </a:r>
            <a:r>
              <a:rPr lang="en-US" sz="2800" dirty="0" smtClean="0">
                <a:solidFill>
                  <a:schemeClr val="bg1"/>
                </a:solidFill>
                <a:effectLst>
                  <a:outerShdw blurRad="38100" dist="38100" dir="2700000" algn="tl">
                    <a:srgbClr val="000000">
                      <a:alpha val="43137"/>
                    </a:srgbClr>
                  </a:outerShdw>
                </a:effectLst>
              </a:rPr>
              <a:t>, MD, PhD, Holocaust survivor</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The gas chambers of Auschwitz were the ultimate consequence of the theory that man is nothing but the product of heredity and environment—or, as the Nazis liked to say, of ‘Blood and Soil.’ </a:t>
            </a:r>
            <a:endParaRPr lang="en-US" dirty="0"/>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52617292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a proper understanding of things as they really are</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648" y="1508125"/>
            <a:ext cx="3124200" cy="3505200"/>
          </a:xfrm>
        </p:spPr>
      </p:pic>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Victor </a:t>
            </a:r>
            <a:r>
              <a:rPr lang="en-US" sz="2800" dirty="0" err="1" smtClean="0">
                <a:solidFill>
                  <a:schemeClr val="bg1"/>
                </a:solidFill>
                <a:effectLst>
                  <a:outerShdw blurRad="38100" dist="38100" dir="2700000" algn="tl">
                    <a:srgbClr val="000000">
                      <a:alpha val="43137"/>
                    </a:srgbClr>
                  </a:outerShdw>
                </a:effectLst>
              </a:rPr>
              <a:t>Frankl</a:t>
            </a:r>
            <a:r>
              <a:rPr lang="en-US" sz="2800" dirty="0" smtClean="0">
                <a:solidFill>
                  <a:schemeClr val="bg1"/>
                </a:solidFill>
                <a:effectLst>
                  <a:outerShdw blurRad="38100" dist="38100" dir="2700000" algn="tl">
                    <a:srgbClr val="000000">
                      <a:alpha val="43137"/>
                    </a:srgbClr>
                  </a:outerShdw>
                </a:effectLst>
              </a:rPr>
              <a:t>, MD, PhD, Holocaust survivor</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 I am absolutely convinced that the gas chambers of Auschwitz, Treblinka, and </a:t>
            </a:r>
            <a:r>
              <a:rPr lang="en-US" i="1" dirty="0" err="1"/>
              <a:t>Maidanek</a:t>
            </a:r>
            <a:r>
              <a:rPr lang="en-US" i="1" dirty="0"/>
              <a:t> were ultimately prepared not in some Ministry or other in Berlin, but rather at the desks and in the lecture halls of nihilistic scientists and philosophers</a:t>
            </a:r>
            <a:r>
              <a:rPr lang="en-US" i="1" dirty="0" smtClean="0"/>
              <a:t>.”</a:t>
            </a:r>
            <a:endParaRPr lang="en-US" dirty="0"/>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410304116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0683" y="1130710"/>
            <a:ext cx="5604029" cy="4638267"/>
          </a:xfrm>
        </p:spPr>
        <p:txBody>
          <a:bodyPr/>
          <a:lstStyle/>
          <a:p>
            <a:pPr algn="ctr"/>
            <a:r>
              <a:rPr lang="en-US" cap="none" dirty="0"/>
              <a:t>America’s Freedom and Greatness is built upon a Christian </a:t>
            </a:r>
            <a:r>
              <a:rPr lang="en-US" cap="none" dirty="0" smtClean="0"/>
              <a:t>Foundation</a:t>
            </a:r>
            <a:endParaRPr lang="en-US" cap="none" dirty="0"/>
          </a:p>
        </p:txBody>
      </p:sp>
      <p:sp>
        <p:nvSpPr>
          <p:cNvPr id="2" name="Slide Number Placeholder 1"/>
          <p:cNvSpPr>
            <a:spLocks noGrp="1"/>
          </p:cNvSpPr>
          <p:nvPr>
            <p:ph type="sldNum" sz="quarter" idx="12"/>
          </p:nvPr>
        </p:nvSpPr>
        <p:spPr/>
        <p:txBody>
          <a:bodyPr/>
          <a:lstStyle/>
          <a:p>
            <a:fld id="{35FAB357-A816-475A-AE4A-06EA52C755A5}"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241857797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America has been loosing its freedom for a long </a:t>
            </a:r>
            <a:r>
              <a:rPr lang="en-US" dirty="0"/>
              <a:t>t</a:t>
            </a:r>
            <a:r>
              <a:rPr lang="en-US" dirty="0" smtClean="0"/>
              <a:t>ime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Francis Schaeffer, 1976</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I believe the majority of the silent majority, young and old, will sustain the loss of liberties without raising their voices as long as their own life-styles are not threatened.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4" r="11812"/>
          <a:stretch/>
        </p:blipFill>
        <p:spPr>
          <a:xfrm>
            <a:off x="120648" y="1666670"/>
            <a:ext cx="3185651" cy="3263900"/>
          </a:xfrm>
          <a:prstGeom prst="rect">
            <a:avLst/>
          </a:prstGeom>
        </p:spPr>
      </p:pic>
      <p:sp>
        <p:nvSpPr>
          <p:cNvPr id="9" name="Slide Number Placeholder 8"/>
          <p:cNvSpPr>
            <a:spLocks noGrp="1"/>
          </p:cNvSpPr>
          <p:nvPr>
            <p:ph type="sldNum" sz="quarter" idx="12"/>
          </p:nvPr>
        </p:nvSpPr>
        <p:spPr/>
        <p:txBody>
          <a:bodyPr/>
          <a:lstStyle/>
          <a:p>
            <a:fld id="{62AE3F13-9793-4760-9AD7-9702CAEC493A}"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35180848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America has been loosing its freedom for a long </a:t>
            </a:r>
            <a:r>
              <a:rPr lang="en-US" dirty="0"/>
              <a:t>t</a:t>
            </a:r>
            <a:r>
              <a:rPr lang="en-US" dirty="0" smtClean="0"/>
              <a:t>ime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Francis Schaeffer, 1976</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And since personal peace and affluence are so often the only values that count </a:t>
            </a:r>
            <a:r>
              <a:rPr lang="en-US" i="1" dirty="0" smtClean="0"/>
              <a:t>with </a:t>
            </a:r>
            <a:r>
              <a:rPr lang="en-US" i="1" dirty="0"/>
              <a:t>the majority, politicians know that to be elected they must promise these things.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4" r="11812"/>
          <a:stretch/>
        </p:blipFill>
        <p:spPr>
          <a:xfrm>
            <a:off x="120648" y="1666670"/>
            <a:ext cx="3185651" cy="3263900"/>
          </a:xfrm>
          <a:prstGeom prst="rect">
            <a:avLst/>
          </a:prstGeom>
        </p:spPr>
      </p:pic>
      <p:sp>
        <p:nvSpPr>
          <p:cNvPr id="4" name="Slide Number Placeholder 3"/>
          <p:cNvSpPr>
            <a:spLocks noGrp="1"/>
          </p:cNvSpPr>
          <p:nvPr>
            <p:ph type="sldNum" sz="quarter" idx="12"/>
          </p:nvPr>
        </p:nvSpPr>
        <p:spPr/>
        <p:txBody>
          <a:bodyPr/>
          <a:lstStyle/>
          <a:p>
            <a:fld id="{62AE3F13-9793-4760-9AD7-9702CAEC493A}"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132589500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America has been loosing its freedom for a long </a:t>
            </a:r>
            <a:r>
              <a:rPr lang="en-US" dirty="0"/>
              <a:t>t</a:t>
            </a:r>
            <a:r>
              <a:rPr lang="en-US" dirty="0" smtClean="0"/>
              <a:t>ime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Francis Schaeffer, 1976</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Politics has largely become not a matter of ideals - increasingly men and women are not stirred by the values of liberty and truth - but of supplying a constituency with a frosting of personal peace and affluence.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4" r="11812"/>
          <a:stretch/>
        </p:blipFill>
        <p:spPr>
          <a:xfrm>
            <a:off x="120648" y="1666670"/>
            <a:ext cx="3185651" cy="3263900"/>
          </a:xfrm>
          <a:prstGeom prst="rect">
            <a:avLst/>
          </a:prstGeom>
        </p:spPr>
      </p:pic>
      <p:sp>
        <p:nvSpPr>
          <p:cNvPr id="4" name="Slide Number Placeholder 3"/>
          <p:cNvSpPr>
            <a:spLocks noGrp="1"/>
          </p:cNvSpPr>
          <p:nvPr>
            <p:ph type="sldNum" sz="quarter" idx="12"/>
          </p:nvPr>
        </p:nvSpPr>
        <p:spPr/>
        <p:txBody>
          <a:bodyPr/>
          <a:lstStyle/>
          <a:p>
            <a:fld id="{62AE3F13-9793-4760-9AD7-9702CAEC493A}"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79384397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America has been loosing its freedom for a long </a:t>
            </a:r>
            <a:r>
              <a:rPr lang="en-US" dirty="0"/>
              <a:t>t</a:t>
            </a:r>
            <a:r>
              <a:rPr lang="en-US" dirty="0" smtClean="0"/>
              <a:t>ime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TextBox 9"/>
          <p:cNvSpPr txBox="1"/>
          <p:nvPr/>
        </p:nvSpPr>
        <p:spPr>
          <a:xfrm>
            <a:off x="120648" y="5132439"/>
            <a:ext cx="3100951"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Francis Schaeffer, 1976</a:t>
            </a:r>
            <a:endParaRPr lang="en-US" sz="2800" dirty="0">
              <a:solidFill>
                <a:schemeClr val="bg1"/>
              </a:solidFill>
              <a:effectLst>
                <a:outerShdw blurRad="38100" dist="38100" dir="2700000" algn="tl">
                  <a:srgbClr val="000000">
                    <a:alpha val="43137"/>
                  </a:srgbClr>
                </a:outerShdw>
              </a:effectLst>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i="1" dirty="0"/>
              <a:t>They know that voices will not be raised as long as people have these things, or at least an illusion of them.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74" r="11812"/>
          <a:stretch/>
        </p:blipFill>
        <p:spPr>
          <a:xfrm>
            <a:off x="120648" y="1666670"/>
            <a:ext cx="3185651" cy="3263900"/>
          </a:xfrm>
          <a:prstGeom prst="rect">
            <a:avLst/>
          </a:prstGeom>
        </p:spPr>
      </p:pic>
      <p:sp>
        <p:nvSpPr>
          <p:cNvPr id="4" name="Slide Number Placeholder 3"/>
          <p:cNvSpPr>
            <a:spLocks noGrp="1"/>
          </p:cNvSpPr>
          <p:nvPr>
            <p:ph type="sldNum" sz="quarter" idx="12"/>
          </p:nvPr>
        </p:nvSpPr>
        <p:spPr/>
        <p:txBody>
          <a:bodyPr/>
          <a:lstStyle/>
          <a:p>
            <a:fld id="{62AE3F13-9793-4760-9AD7-9702CAEC493A}"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196148547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the knowledge of God</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dirty="0"/>
              <a:t>“</a:t>
            </a:r>
            <a:r>
              <a:rPr lang="en-US" i="1" dirty="0"/>
              <a:t>The </a:t>
            </a:r>
            <a:r>
              <a:rPr lang="en-US" b="1" i="1" dirty="0"/>
              <a:t>fear of the Lord </a:t>
            </a:r>
            <a:r>
              <a:rPr lang="en-US" i="1" dirty="0"/>
              <a:t>is the beginning of wisdom; all those who practice it have a </a:t>
            </a:r>
            <a:r>
              <a:rPr lang="en-US" b="1" i="1" dirty="0"/>
              <a:t>good understanding.</a:t>
            </a:r>
            <a:r>
              <a:rPr lang="en-US" dirty="0"/>
              <a:t> (Psalm 111:10)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141544"/>
            <a:ext cx="2297151" cy="2297151"/>
          </a:xfrm>
          <a:prstGeom prst="rect">
            <a:avLst/>
          </a:prstGeom>
        </p:spPr>
      </p:pic>
      <p:sp>
        <p:nvSpPr>
          <p:cNvPr id="8" name="Slide Number Placeholder 7"/>
          <p:cNvSpPr>
            <a:spLocks noGrp="1"/>
          </p:cNvSpPr>
          <p:nvPr>
            <p:ph type="sldNum" sz="quarter" idx="12"/>
          </p:nvPr>
        </p:nvSpPr>
        <p:spPr/>
        <p:txBody>
          <a:bodyPr/>
          <a:lstStyle/>
          <a:p>
            <a:fld id="{62AE3F13-9793-4760-9AD7-9702CAEC493A}"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2522240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r>
              <a:rPr lang="en-US" dirty="0" smtClean="0"/>
              <a:t>True freedom is based on the knowledge of God</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dirty="0"/>
              <a:t>“</a:t>
            </a:r>
            <a:r>
              <a:rPr lang="en-US" i="1" dirty="0"/>
              <a:t>The fear of the Lord is the beginning of wisdom, and the knowledge of the Holy One is </a:t>
            </a:r>
            <a:r>
              <a:rPr lang="en-US" b="1" i="1" dirty="0"/>
              <a:t>insight</a:t>
            </a:r>
            <a:r>
              <a:rPr lang="en-US" i="1" dirty="0"/>
              <a:t>.</a:t>
            </a:r>
            <a:r>
              <a:rPr lang="en-US" dirty="0"/>
              <a:t>” (Proverbs 9:10, ESV)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141544"/>
            <a:ext cx="2297151" cy="2297151"/>
          </a:xfrm>
          <a:prstGeom prst="rect">
            <a:avLst/>
          </a:prstGeom>
        </p:spPr>
      </p:pic>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131625587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0683" y="1130710"/>
            <a:ext cx="5604029" cy="4638267"/>
          </a:xfrm>
        </p:spPr>
        <p:txBody>
          <a:bodyPr/>
          <a:lstStyle/>
          <a:p>
            <a:pPr algn="ctr"/>
            <a:r>
              <a:rPr lang="en-US" cap="none" dirty="0"/>
              <a:t>Without it’s Christian foundation, </a:t>
            </a:r>
            <a:r>
              <a:rPr lang="en-US" cap="none" dirty="0" smtClean="0"/>
              <a:t>freedom </a:t>
            </a:r>
            <a:r>
              <a:rPr lang="en-US" cap="none" dirty="0"/>
              <a:t>becomes </a:t>
            </a:r>
            <a:r>
              <a:rPr lang="en-US" cap="none" dirty="0" smtClean="0"/>
              <a:t>chaos</a:t>
            </a:r>
            <a:r>
              <a:rPr lang="en-US" cap="none" dirty="0"/>
              <a:t>, </a:t>
            </a:r>
            <a:r>
              <a:rPr lang="en-US" cap="none" dirty="0" smtClean="0"/>
              <a:t>chaos </a:t>
            </a:r>
            <a:r>
              <a:rPr lang="en-US" cap="none" dirty="0"/>
              <a:t>become anarchy, and anarchy leads to despotism.</a:t>
            </a:r>
            <a:endParaRPr lang="en-US" cap="none" dirty="0"/>
          </a:p>
        </p:txBody>
      </p:sp>
      <p:sp>
        <p:nvSpPr>
          <p:cNvPr id="2" name="Slide Number Placeholder 1"/>
          <p:cNvSpPr>
            <a:spLocks noGrp="1"/>
          </p:cNvSpPr>
          <p:nvPr>
            <p:ph type="sldNum" sz="quarter" idx="12"/>
          </p:nvPr>
        </p:nvSpPr>
        <p:spPr/>
        <p:txBody>
          <a:bodyPr/>
          <a:lstStyle/>
          <a:p>
            <a:fld id="{35FAB357-A816-475A-AE4A-06EA52C755A5}"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193355362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7748" y="117986"/>
            <a:ext cx="9016252" cy="5759739"/>
          </a:xfrm>
          <a:prstGeom prst="rect">
            <a:avLst/>
          </a:prstGeom>
        </p:spPr>
      </p:pic>
      <p:sp>
        <p:nvSpPr>
          <p:cNvPr id="5" name="TextBox 4"/>
          <p:cNvSpPr txBox="1"/>
          <p:nvPr/>
        </p:nvSpPr>
        <p:spPr>
          <a:xfrm>
            <a:off x="162231" y="6120581"/>
            <a:ext cx="4055807" cy="523220"/>
          </a:xfrm>
          <a:prstGeom prst="rect">
            <a:avLst/>
          </a:prstGeom>
          <a:noFill/>
        </p:spPr>
        <p:txBody>
          <a:bodyPr wrap="square" rtlCol="0">
            <a:spAutoFit/>
          </a:bodyPr>
          <a:lstStyle/>
          <a:p>
            <a:r>
              <a:rPr lang="en-US" sz="2800" dirty="0" smtClean="0"/>
              <a:t>SOURCE:  Gallop, 2015</a:t>
            </a:r>
            <a:endParaRPr lang="en-US" sz="2800" dirty="0"/>
          </a:p>
        </p:txBody>
      </p:sp>
      <p:cxnSp>
        <p:nvCxnSpPr>
          <p:cNvPr id="7" name="Straight Connector 6"/>
          <p:cNvCxnSpPr/>
          <p:nvPr/>
        </p:nvCxnSpPr>
        <p:spPr>
          <a:xfrm>
            <a:off x="7912510" y="1240350"/>
            <a:ext cx="1017639"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27748" y="1584479"/>
            <a:ext cx="1017639"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27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Freedom to Chaos</a:t>
            </a:r>
            <a:endParaRPr lang="en-US" cap="none" dirty="0"/>
          </a:p>
        </p:txBody>
      </p:sp>
      <p:sp>
        <p:nvSpPr>
          <p:cNvPr id="5" name="TextBox 4"/>
          <p:cNvSpPr txBox="1"/>
          <p:nvPr/>
        </p:nvSpPr>
        <p:spPr>
          <a:xfrm>
            <a:off x="120649" y="4630993"/>
            <a:ext cx="2534062"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John Roberts, Chief Justice</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3397247" y="1600200"/>
            <a:ext cx="5441953" cy="4495800"/>
          </a:xfrm>
          <a:prstGeom prst="rect">
            <a:avLst/>
          </a:prstGeom>
        </p:spPr>
        <p:txBody>
          <a:bodyPr/>
          <a:lstStyle/>
          <a:p>
            <a:pPr marL="0" indent="0">
              <a:buNone/>
            </a:pPr>
            <a:r>
              <a:rPr lang="en-US" i="1" dirty="0" smtClean="0"/>
              <a:t>“The </a:t>
            </a:r>
            <a:r>
              <a:rPr lang="en-US" i="1" dirty="0"/>
              <a:t>majority’s decision is an act of will, not legal judgment. The right it announces has no basis in the Constitution or this Court’s precedent.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49" y="2079522"/>
            <a:ext cx="2374490" cy="2374490"/>
          </a:xfrm>
          <a:prstGeom prst="rect">
            <a:avLst/>
          </a:prstGeom>
        </p:spPr>
      </p:pic>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50871556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Freedom to Chaos</a:t>
            </a:r>
            <a:endParaRPr lang="en-US" cap="none" dirty="0"/>
          </a:p>
        </p:txBody>
      </p:sp>
      <p:sp>
        <p:nvSpPr>
          <p:cNvPr id="5" name="TextBox 4"/>
          <p:cNvSpPr txBox="1"/>
          <p:nvPr/>
        </p:nvSpPr>
        <p:spPr>
          <a:xfrm>
            <a:off x="120649" y="4630993"/>
            <a:ext cx="2534062" cy="954107"/>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John Roberts, Chief Justice</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2495139" y="1600200"/>
            <a:ext cx="6344061" cy="4495800"/>
          </a:xfrm>
          <a:prstGeom prst="rect">
            <a:avLst/>
          </a:prstGeom>
        </p:spPr>
        <p:txBody>
          <a:bodyPr/>
          <a:lstStyle/>
          <a:p>
            <a:pPr marL="0" indent="0">
              <a:buNone/>
            </a:pPr>
            <a:r>
              <a:rPr lang="en-US" i="1" dirty="0"/>
              <a:t>As a result, the Court invalidates the marriage laws of more than half the States and orders the transformation of a social institution that has formed the basis of human society for millennia, for the Kalahari Bushmen and the Han Chinese, the Carthaginians and the Aztecs. Just who do we think we are?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49" y="2079522"/>
            <a:ext cx="2374490" cy="2374490"/>
          </a:xfrm>
          <a:prstGeom prst="rect">
            <a:avLst/>
          </a:prstGeom>
        </p:spPr>
      </p:pic>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8154706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02942" cy="30530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207" y="112824"/>
            <a:ext cx="3920289" cy="29402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742" y="3315092"/>
            <a:ext cx="5024284" cy="33406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7" y="3501903"/>
            <a:ext cx="3685575" cy="30463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476" y="1432432"/>
            <a:ext cx="5506065" cy="3892100"/>
          </a:xfrm>
          <a:prstGeom prst="rect">
            <a:avLst/>
          </a:prstGeom>
        </p:spPr>
      </p:pic>
      <p:sp>
        <p:nvSpPr>
          <p:cNvPr id="10" name="Slide Number Placeholder 9"/>
          <p:cNvSpPr>
            <a:spLocks noGrp="1"/>
          </p:cNvSpPr>
          <p:nvPr>
            <p:ph type="sldNum" sz="quarter" idx="12"/>
          </p:nvPr>
        </p:nvSpPr>
        <p:spPr/>
        <p:txBody>
          <a:bodyPr/>
          <a:lstStyle/>
          <a:p>
            <a:fld id="{62AE3F13-9793-4760-9AD7-9702CAEC493A}"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37342854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250"/>
                                        <p:tgtEl>
                                          <p:spTgt spid="4"/>
                                        </p:tgtEl>
                                      </p:cBhvr>
                                    </p:animEffect>
                                  </p:childTnLst>
                                </p:cTn>
                              </p:par>
                            </p:childTnLst>
                          </p:cTn>
                        </p:par>
                        <p:par>
                          <p:cTn id="12" fill="hold">
                            <p:stCondLst>
                              <p:cond delay="750"/>
                            </p:stCondLst>
                            <p:childTnLst>
                              <p:par>
                                <p:cTn id="13" presetID="16" presetClass="entr" presetSubtype="2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25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6" presetClass="entr" presetSubtype="32" fill="hold" nodeType="afterEffect">
                                  <p:stCondLst>
                                    <p:cond delay="200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pPr algn="ctr"/>
            <a:r>
              <a:rPr lang="en-US" dirty="0" smtClean="0"/>
              <a:t>God’s Verdict is Clear</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Content Placeholder 3"/>
          <p:cNvSpPr>
            <a:spLocks noGrp="1"/>
          </p:cNvSpPr>
          <p:nvPr>
            <p:ph sz="half" idx="2"/>
          </p:nvPr>
        </p:nvSpPr>
        <p:spPr>
          <a:xfrm>
            <a:off x="3397247" y="1600200"/>
            <a:ext cx="5441953" cy="4495800"/>
          </a:xfrm>
        </p:spPr>
        <p:txBody>
          <a:bodyPr/>
          <a:lstStyle/>
          <a:p>
            <a:pPr marL="0" indent="0">
              <a:buNone/>
            </a:pPr>
            <a:r>
              <a:rPr lang="en-US" dirty="0"/>
              <a:t>“</a:t>
            </a:r>
            <a:r>
              <a:rPr lang="en-US" i="1" dirty="0"/>
              <a:t>You shall not lie with a male as with a woman; it is an abomination.</a:t>
            </a:r>
            <a:r>
              <a:rPr lang="en-US" dirty="0"/>
              <a:t>” (Leviticus 18:22, ESV)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141544"/>
            <a:ext cx="2297151" cy="2297151"/>
          </a:xfrm>
          <a:prstGeom prst="rect">
            <a:avLst/>
          </a:prstGeom>
        </p:spPr>
      </p:pic>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194736670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pPr algn="ctr"/>
            <a:r>
              <a:rPr lang="en-US" dirty="0" smtClean="0"/>
              <a:t>God’s Verdict is Clear</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Content Placeholder 3"/>
          <p:cNvSpPr>
            <a:spLocks noGrp="1"/>
          </p:cNvSpPr>
          <p:nvPr>
            <p:ph sz="half" idx="2"/>
          </p:nvPr>
        </p:nvSpPr>
        <p:spPr>
          <a:xfrm>
            <a:off x="2722603" y="1600200"/>
            <a:ext cx="6116598" cy="4495800"/>
          </a:xfrm>
        </p:spPr>
        <p:txBody>
          <a:bodyPr/>
          <a:lstStyle/>
          <a:p>
            <a:pPr marL="0" indent="0">
              <a:buNone/>
            </a:pPr>
            <a:r>
              <a:rPr lang="en-US" dirty="0" smtClean="0"/>
              <a:t>“</a:t>
            </a:r>
            <a:r>
              <a:rPr lang="en-US" i="1" dirty="0">
                <a:effectLst/>
              </a:rPr>
              <a:t>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a:t>
            </a:r>
            <a:r>
              <a:rPr lang="en-US" dirty="0"/>
              <a:t>” (1 Corinthians 6:9–10, ESV)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141544"/>
            <a:ext cx="2297151" cy="2297151"/>
          </a:xfrm>
          <a:prstGeom prst="rect">
            <a:avLst/>
          </a:prstGeom>
        </p:spPr>
      </p:pic>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205131017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pPr algn="ctr"/>
            <a:r>
              <a:rPr lang="en-US" dirty="0" smtClean="0"/>
              <a:t>God’s Verdict is Clear</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Content Placeholder 3"/>
          <p:cNvSpPr>
            <a:spLocks noGrp="1"/>
          </p:cNvSpPr>
          <p:nvPr>
            <p:ph sz="half" idx="2"/>
          </p:nvPr>
        </p:nvSpPr>
        <p:spPr>
          <a:xfrm>
            <a:off x="2722603" y="1600200"/>
            <a:ext cx="6116598" cy="4495800"/>
          </a:xfrm>
        </p:spPr>
        <p:txBody>
          <a:bodyPr/>
          <a:lstStyle/>
          <a:p>
            <a:pPr marL="0" indent="0">
              <a:buNone/>
            </a:pPr>
            <a:r>
              <a:rPr lang="en-US" dirty="0"/>
              <a:t>“</a:t>
            </a:r>
            <a:r>
              <a:rPr lang="en-US" i="1" dirty="0"/>
              <a:t>just as Sodom and Gomorrah and the surrounding cities, which likewise indulged in sexual immorality and pursued unnatural desire, serve as an example by undergoing a punishment of eternal fire. Yet in like manner these people also, relying on their dreams, defile the flesh, reject authority, and blaspheme the glorious ones.</a:t>
            </a:r>
            <a:r>
              <a:rPr lang="en-US" dirty="0"/>
              <a:t>” (Jude 7–8, ESV)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2141544"/>
            <a:ext cx="2297151" cy="2297151"/>
          </a:xfrm>
          <a:prstGeom prst="rect">
            <a:avLst/>
          </a:prstGeom>
        </p:spPr>
      </p:pic>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165825035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48" y="228600"/>
            <a:ext cx="8718552" cy="1219200"/>
          </a:xfrm>
        </p:spPr>
        <p:txBody>
          <a:bodyPr/>
          <a:lstStyle/>
          <a:p>
            <a:pPr algn="ctr"/>
            <a:r>
              <a:rPr lang="en-US" dirty="0" smtClean="0"/>
              <a:t>The World Distorts or Ignores the Facts</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38" y="1293681"/>
            <a:ext cx="7521677" cy="5369845"/>
          </a:xfrm>
          <a:prstGeom prst="rect">
            <a:avLst/>
          </a:prstGeom>
        </p:spPr>
      </p:pic>
      <p:sp>
        <p:nvSpPr>
          <p:cNvPr id="10" name="Slide Number Placeholder 9"/>
          <p:cNvSpPr>
            <a:spLocks noGrp="1"/>
          </p:cNvSpPr>
          <p:nvPr>
            <p:ph type="sldNum" sz="quarter" idx="12"/>
          </p:nvPr>
        </p:nvSpPr>
        <p:spPr/>
        <p:txBody>
          <a:bodyPr/>
          <a:lstStyle/>
          <a:p>
            <a:fld id="{62AE3F13-9793-4760-9AD7-9702CAEC493A}"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139365972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 name="Picture 3"/>
          <p:cNvPicPr>
            <a:picLocks noChangeAspect="1"/>
          </p:cNvPicPr>
          <p:nvPr/>
        </p:nvPicPr>
        <p:blipFill>
          <a:blip r:embed="rId2"/>
          <a:stretch>
            <a:fillRect/>
          </a:stretch>
        </p:blipFill>
        <p:spPr>
          <a:xfrm>
            <a:off x="273050" y="15873"/>
            <a:ext cx="8505825" cy="6238875"/>
          </a:xfrm>
          <a:prstGeom prst="rect">
            <a:avLst/>
          </a:prstGeom>
        </p:spPr>
      </p:pic>
      <p:sp>
        <p:nvSpPr>
          <p:cNvPr id="8" name="TextBox 7"/>
          <p:cNvSpPr txBox="1"/>
          <p:nvPr/>
        </p:nvSpPr>
        <p:spPr>
          <a:xfrm>
            <a:off x="1594924" y="6400800"/>
            <a:ext cx="595625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SOURCE:  US Census, 2010</a:t>
            </a:r>
            <a:endParaRPr lang="en-US" sz="2800" b="1" dirty="0">
              <a:solidFill>
                <a:schemeClr val="bg1"/>
              </a:solidFill>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12"/>
          </p:nvPr>
        </p:nvSpPr>
        <p:spPr/>
        <p:txBody>
          <a:bodyPr/>
          <a:lstStyle/>
          <a:p>
            <a:fld id="{62AE3F13-9793-4760-9AD7-9702CAEC493A}"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14209840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TextBox 7"/>
          <p:cNvSpPr txBox="1"/>
          <p:nvPr/>
        </p:nvSpPr>
        <p:spPr>
          <a:xfrm>
            <a:off x="1594924" y="6400800"/>
            <a:ext cx="595625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SOURCE:  US Census, 2010</a:t>
            </a:r>
            <a:endParaRPr lang="en-US" sz="2800"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327356" y="754202"/>
            <a:ext cx="5766618" cy="4753843"/>
          </a:xfrm>
          <a:prstGeom prst="rect">
            <a:avLst/>
          </a:prstGeom>
        </p:spPr>
      </p:pic>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35</a:t>
            </a:fld>
            <a:endParaRPr lang="en-US">
              <a:solidFill>
                <a:srgbClr val="000000"/>
              </a:solidFill>
            </a:endParaRPr>
          </a:p>
        </p:txBody>
      </p:sp>
      <p:sp>
        <p:nvSpPr>
          <p:cNvPr id="9" name="Oval 8"/>
          <p:cNvSpPr/>
          <p:nvPr/>
        </p:nvSpPr>
        <p:spPr bwMode="auto">
          <a:xfrm>
            <a:off x="3824749" y="4050891"/>
            <a:ext cx="2595716" cy="1022555"/>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56104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047"/>
            <a:ext cx="9144000" cy="6097905"/>
          </a:xfrm>
          <a:prstGeom prst="rect">
            <a:avLst/>
          </a:prstGeom>
        </p:spPr>
      </p:pic>
      <p:sp>
        <p:nvSpPr>
          <p:cNvPr id="4" name="Slide Number Placeholder 3"/>
          <p:cNvSpPr>
            <a:spLocks noGrp="1"/>
          </p:cNvSpPr>
          <p:nvPr>
            <p:ph type="sldNum" sz="quarter" idx="12"/>
          </p:nvPr>
        </p:nvSpPr>
        <p:spPr/>
        <p:txBody>
          <a:bodyPr/>
          <a:lstStyle/>
          <a:p>
            <a:fld id="{62AE3F13-9793-4760-9AD7-9702CAEC493A}"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26089233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832" y="612058"/>
            <a:ext cx="5486400" cy="5486400"/>
          </a:xfrm>
          <a:prstGeom prst="rect">
            <a:avLst/>
          </a:prstGeom>
        </p:spPr>
      </p:pic>
      <p:sp>
        <p:nvSpPr>
          <p:cNvPr id="4" name="Slide Number Placeholder 3"/>
          <p:cNvSpPr>
            <a:spLocks noGrp="1"/>
          </p:cNvSpPr>
          <p:nvPr>
            <p:ph type="sldNum" sz="quarter" idx="12"/>
          </p:nvPr>
        </p:nvSpPr>
        <p:spPr/>
        <p:txBody>
          <a:bodyPr/>
          <a:lstStyle/>
          <a:p>
            <a:fld id="{62AE3F13-9793-4760-9AD7-9702CAEC493A}"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2694230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Chaos to Anarchy</a:t>
            </a:r>
            <a:endParaRPr lang="en-US" cap="non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338" y="1443892"/>
            <a:ext cx="5676900" cy="3784600"/>
          </a:xfrm>
          <a:prstGeom prst="rect">
            <a:avLst/>
          </a:prstGeom>
        </p:spPr>
      </p:pic>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96434039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Loss of Religious Freedom</a:t>
            </a:r>
            <a:endParaRPr lang="en-US" cap="none" dirty="0"/>
          </a:p>
        </p:txBody>
      </p:sp>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39</a:t>
            </a:fld>
            <a:endParaRPr lang="en-US">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129" y="1669024"/>
            <a:ext cx="5286478" cy="3964859"/>
          </a:xfrm>
          <a:prstGeom prst="rect">
            <a:avLst/>
          </a:prstGeom>
        </p:spPr>
      </p:pic>
    </p:spTree>
    <p:extLst>
      <p:ext uri="{BB962C8B-B14F-4D97-AF65-F5344CB8AC3E}">
        <p14:creationId xmlns:p14="http://schemas.microsoft.com/office/powerpoint/2010/main" val="6583146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3073" y="983226"/>
            <a:ext cx="6586423" cy="4121825"/>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fld id="{62AE3F13-9793-4760-9AD7-9702CAEC493A}"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4216060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Chaos to Anarchy</a:t>
            </a:r>
            <a:endParaRPr lang="en-US" cap="none" dirty="0"/>
          </a:p>
        </p:txBody>
      </p:sp>
      <p:pic>
        <p:nvPicPr>
          <p:cNvPr id="4" name="Picture 2" descr="mohler-about-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67676" cy="33822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649" y="5132439"/>
            <a:ext cx="2534062" cy="1815882"/>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Al </a:t>
            </a:r>
            <a:r>
              <a:rPr lang="en-US" sz="2800" dirty="0" err="1" smtClean="0">
                <a:solidFill>
                  <a:schemeClr val="bg1"/>
                </a:solidFill>
                <a:effectLst>
                  <a:outerShdw blurRad="38100" dist="38100" dir="2700000" algn="tl">
                    <a:srgbClr val="000000">
                      <a:alpha val="43137"/>
                    </a:srgbClr>
                  </a:outerShdw>
                </a:effectLst>
              </a:rPr>
              <a:t>Mohler</a:t>
            </a:r>
            <a:r>
              <a:rPr lang="en-US" sz="2800" dirty="0" smtClean="0">
                <a:solidFill>
                  <a:schemeClr val="bg1"/>
                </a:solidFill>
                <a:effectLst>
                  <a:outerShdw blurRad="38100" dist="38100" dir="2700000" algn="tl">
                    <a:srgbClr val="000000">
                      <a:alpha val="43137"/>
                    </a:srgbClr>
                  </a:outerShdw>
                </a:effectLst>
              </a:rPr>
              <a:t>,</a:t>
            </a:r>
          </a:p>
          <a:p>
            <a:r>
              <a:rPr lang="en-US" sz="2800" dirty="0" smtClean="0">
                <a:solidFill>
                  <a:schemeClr val="bg1"/>
                </a:solidFill>
                <a:effectLst>
                  <a:outerShdw blurRad="38100" dist="38100" dir="2700000" algn="tl">
                    <a:srgbClr val="000000">
                      <a:alpha val="43137"/>
                    </a:srgbClr>
                  </a:outerShdw>
                </a:effectLst>
              </a:rPr>
              <a:t>Southern Baptist Seminary</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3397247" y="1600200"/>
            <a:ext cx="5441953" cy="4495800"/>
          </a:xfrm>
          <a:prstGeom prst="rect">
            <a:avLst/>
          </a:prstGeom>
        </p:spPr>
        <p:txBody>
          <a:bodyPr/>
          <a:lstStyle/>
          <a:p>
            <a:pPr marL="0" indent="0">
              <a:buNone/>
            </a:pPr>
            <a:r>
              <a:rPr lang="en-US" i="1" dirty="0"/>
              <a:t>Assurances to the contrary, the majority in this decision has placed every religious institution in legal jeopardy if that institution intends to uphold its theological convictions limiting marriage to the union of a man and a woman </a:t>
            </a:r>
            <a:endParaRPr lang="en-US" dirty="0"/>
          </a:p>
        </p:txBody>
      </p:sp>
      <p:sp>
        <p:nvSpPr>
          <p:cNvPr id="2" name="Slide Number Placeholder 1"/>
          <p:cNvSpPr>
            <a:spLocks noGrp="1"/>
          </p:cNvSpPr>
          <p:nvPr>
            <p:ph type="sldNum" sz="quarter" idx="12"/>
          </p:nvPr>
        </p:nvSpPr>
        <p:spPr/>
        <p:txBody>
          <a:bodyPr/>
          <a:lstStyle/>
          <a:p>
            <a:fld id="{8677C689-2056-45BD-9188-F9C1C24D778F}"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79623386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Chaos to Anarchy</a:t>
            </a:r>
            <a:endParaRPr lang="en-US" cap="none" dirty="0"/>
          </a:p>
        </p:txBody>
      </p:sp>
      <p:sp>
        <p:nvSpPr>
          <p:cNvPr id="5" name="TextBox 4"/>
          <p:cNvSpPr txBox="1"/>
          <p:nvPr/>
        </p:nvSpPr>
        <p:spPr>
          <a:xfrm>
            <a:off x="120649" y="5132439"/>
            <a:ext cx="2534062"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Justice Anthony Scalia</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3397247" y="1600200"/>
            <a:ext cx="5441953" cy="4495800"/>
          </a:xfrm>
          <a:prstGeom prst="rect">
            <a:avLst/>
          </a:prstGeom>
        </p:spPr>
        <p:txBody>
          <a:bodyPr/>
          <a:lstStyle/>
          <a:p>
            <a:pPr marL="0" indent="0">
              <a:buNone/>
            </a:pPr>
            <a:r>
              <a:rPr lang="en-US" i="1" dirty="0" smtClean="0"/>
              <a:t>“Today’s </a:t>
            </a:r>
            <a:r>
              <a:rPr lang="en-US" i="1" dirty="0"/>
              <a:t>decree says that my Ruler, and the Ruler of 320 million Americans coast-to-coast, is a majority of the nine lawyers on the Supreme Court,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862"/>
            <a:ext cx="2394550" cy="3126044"/>
          </a:xfrm>
          <a:prstGeom prst="rect">
            <a:avLst/>
          </a:prstGeom>
        </p:spPr>
      </p:pic>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98246031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Chaos to Anarchy</a:t>
            </a:r>
            <a:endParaRPr lang="en-US" cap="none" dirty="0"/>
          </a:p>
        </p:txBody>
      </p:sp>
      <p:sp>
        <p:nvSpPr>
          <p:cNvPr id="5" name="TextBox 4"/>
          <p:cNvSpPr txBox="1"/>
          <p:nvPr/>
        </p:nvSpPr>
        <p:spPr>
          <a:xfrm>
            <a:off x="120649" y="5132439"/>
            <a:ext cx="2534062"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Justice Anthony Scalia</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2394550" y="1329136"/>
            <a:ext cx="6444650" cy="4495800"/>
          </a:xfrm>
          <a:prstGeom prst="rect">
            <a:avLst/>
          </a:prstGeom>
        </p:spPr>
        <p:txBody>
          <a:bodyPr/>
          <a:lstStyle/>
          <a:p>
            <a:pPr marL="0" indent="0">
              <a:buNone/>
            </a:pPr>
            <a:r>
              <a:rPr lang="en-US" i="1" dirty="0"/>
              <a:t>This practice of constitutional revision by an unelected committee of nine, always accompanied (as it is today) by extravagant praise of liberty, robs the People of the most important liberty they asserted in the Declaration of Independence and won in the Revolution of 1776: the freedom to govern themselves.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862"/>
            <a:ext cx="2394550" cy="3126044"/>
          </a:xfrm>
          <a:prstGeom prst="rect">
            <a:avLst/>
          </a:prstGeom>
        </p:spPr>
      </p:pic>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55973746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5138" y="228600"/>
            <a:ext cx="8464062" cy="1219200"/>
          </a:xfrm>
        </p:spPr>
        <p:txBody>
          <a:bodyPr/>
          <a:lstStyle/>
          <a:p>
            <a:pPr algn="ctr"/>
            <a:r>
              <a:rPr lang="en-US" cap="none" dirty="0" smtClean="0"/>
              <a:t>Chaos to Anarchy</a:t>
            </a:r>
            <a:endParaRPr lang="en-US" cap="none" dirty="0"/>
          </a:p>
        </p:txBody>
      </p:sp>
      <p:sp>
        <p:nvSpPr>
          <p:cNvPr id="5" name="TextBox 4"/>
          <p:cNvSpPr txBox="1"/>
          <p:nvPr/>
        </p:nvSpPr>
        <p:spPr>
          <a:xfrm>
            <a:off x="120649" y="5132439"/>
            <a:ext cx="2534062"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Justice Clarence Thomas</a:t>
            </a:r>
            <a:endParaRPr lang="en-US" sz="2800" dirty="0">
              <a:solidFill>
                <a:schemeClr val="bg1"/>
              </a:solidFill>
              <a:effectLst>
                <a:outerShdw blurRad="38100" dist="38100" dir="2700000" algn="tl">
                  <a:srgbClr val="000000">
                    <a:alpha val="43137"/>
                  </a:srgbClr>
                </a:outerShdw>
              </a:effectLst>
            </a:endParaRPr>
          </a:p>
        </p:txBody>
      </p:sp>
      <p:sp>
        <p:nvSpPr>
          <p:cNvPr id="6" name="Content Placeholder 3"/>
          <p:cNvSpPr>
            <a:spLocks noGrp="1"/>
          </p:cNvSpPr>
          <p:nvPr>
            <p:ph sz="half" idx="4294967295"/>
          </p:nvPr>
        </p:nvSpPr>
        <p:spPr>
          <a:xfrm>
            <a:off x="2394550" y="1832388"/>
            <a:ext cx="6444650" cy="3992547"/>
          </a:xfrm>
          <a:prstGeom prst="rect">
            <a:avLst/>
          </a:prstGeom>
        </p:spPr>
        <p:txBody>
          <a:bodyPr/>
          <a:lstStyle/>
          <a:p>
            <a:pPr marL="0" indent="0">
              <a:buNone/>
            </a:pPr>
            <a:r>
              <a:rPr lang="en-US" i="1" dirty="0"/>
              <a:t>The majority’s inversion of the original meaning of liberty will likely cause collateral damage to other aspects of our constitutional order that protect liberty.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2389"/>
            <a:ext cx="2229145" cy="3064076"/>
          </a:xfrm>
          <a:prstGeom prst="rect">
            <a:avLst/>
          </a:prstGeom>
        </p:spPr>
      </p:pic>
      <p:sp>
        <p:nvSpPr>
          <p:cNvPr id="4" name="Slide Number Placeholder 3"/>
          <p:cNvSpPr>
            <a:spLocks noGrp="1"/>
          </p:cNvSpPr>
          <p:nvPr>
            <p:ph type="sldNum" sz="quarter" idx="12"/>
          </p:nvPr>
        </p:nvSpPr>
        <p:spPr/>
        <p:txBody>
          <a:bodyPr/>
          <a:lstStyle/>
          <a:p>
            <a:fld id="{8677C689-2056-45BD-9188-F9C1C24D778F}"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82987155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77C689-2056-45BD-9188-F9C1C24D778F}" type="slidenum">
              <a:rPr lang="en-US" smtClean="0">
                <a:solidFill>
                  <a:srgbClr val="000000"/>
                </a:solidFill>
              </a:rPr>
              <a:pPr/>
              <a:t>44</a:t>
            </a:fld>
            <a:endParaRPr lang="en-US">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129" y="1669024"/>
            <a:ext cx="5286478" cy="3964859"/>
          </a:xfrm>
          <a:prstGeom prst="rect">
            <a:avLst/>
          </a:prstGeom>
        </p:spPr>
      </p:pic>
    </p:spTree>
    <p:extLst>
      <p:ext uri="{BB962C8B-B14F-4D97-AF65-F5344CB8AC3E}">
        <p14:creationId xmlns:p14="http://schemas.microsoft.com/office/powerpoint/2010/main" val="14535010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59" y="5367694"/>
            <a:ext cx="10515600" cy="1325563"/>
          </a:xfrm>
        </p:spPr>
        <p:txBody>
          <a:bodyPr>
            <a:normAutofit/>
          </a:bodyPr>
          <a:lstStyle/>
          <a:p>
            <a:pPr algn="ctr"/>
            <a:r>
              <a:rPr lang="en-US" sz="2800" dirty="0">
                <a:solidFill>
                  <a:schemeClr val="bg1"/>
                </a:solidFill>
              </a:rPr>
              <a:t>The White House, June 26, 2015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4771"/>
            <a:ext cx="9151272" cy="5744965"/>
          </a:xfrm>
        </p:spPr>
      </p:pic>
      <p:sp>
        <p:nvSpPr>
          <p:cNvPr id="5" name="Slide Number Placeholder 4"/>
          <p:cNvSpPr>
            <a:spLocks noGrp="1"/>
          </p:cNvSpPr>
          <p:nvPr>
            <p:ph type="sldNum" sz="quarter" idx="12"/>
          </p:nvPr>
        </p:nvSpPr>
        <p:spPr/>
        <p:txBody>
          <a:bodyPr/>
          <a:lstStyle/>
          <a:p>
            <a:fld id="{0B295327-8E95-437F-9910-7E9506E0048D}" type="slidenum">
              <a:rPr lang="en-US" smtClean="0"/>
              <a:t>45</a:t>
            </a:fld>
            <a:endParaRPr lang="en-US"/>
          </a:p>
        </p:txBody>
      </p:sp>
    </p:spTree>
    <p:extLst>
      <p:ext uri="{BB962C8B-B14F-4D97-AF65-F5344CB8AC3E}">
        <p14:creationId xmlns:p14="http://schemas.microsoft.com/office/powerpoint/2010/main" val="108991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38400" y="567813"/>
            <a:ext cx="6400800" cy="1219200"/>
          </a:xfrm>
        </p:spPr>
        <p:txBody>
          <a:bodyPr/>
          <a:lstStyle/>
          <a:p>
            <a:pPr algn="ctr"/>
            <a:r>
              <a:rPr lang="en-US" sz="4000" cap="none" dirty="0" smtClean="0"/>
              <a:t>Response</a:t>
            </a:r>
            <a:endParaRPr lang="en-US" sz="4000" cap="none" dirty="0"/>
          </a:p>
        </p:txBody>
      </p:sp>
      <p:sp>
        <p:nvSpPr>
          <p:cNvPr id="3" name="Content Placeholder 2"/>
          <p:cNvSpPr>
            <a:spLocks noGrp="1"/>
          </p:cNvSpPr>
          <p:nvPr>
            <p:ph idx="1"/>
          </p:nvPr>
        </p:nvSpPr>
        <p:spPr>
          <a:xfrm>
            <a:off x="2438400" y="2595716"/>
            <a:ext cx="6400800" cy="3500284"/>
          </a:xfrm>
        </p:spPr>
        <p:txBody>
          <a:bodyPr/>
          <a:lstStyle/>
          <a:p>
            <a:r>
              <a:rPr lang="en-US" dirty="0" smtClean="0"/>
              <a:t>Speak Truth</a:t>
            </a:r>
          </a:p>
          <a:p>
            <a:pPr lvl="1"/>
            <a:r>
              <a:rPr lang="en-US" dirty="0" smtClean="0"/>
              <a:t>Compassionately</a:t>
            </a:r>
          </a:p>
          <a:p>
            <a:pPr lvl="1"/>
            <a:r>
              <a:rPr lang="en-US" dirty="0" smtClean="0"/>
              <a:t>Correctly</a:t>
            </a:r>
          </a:p>
          <a:p>
            <a:pPr lvl="1"/>
            <a:r>
              <a:rPr lang="en-US" dirty="0" smtClean="0"/>
              <a:t>Courageously</a:t>
            </a:r>
          </a:p>
          <a:p>
            <a:r>
              <a:rPr lang="en-US" dirty="0" smtClean="0"/>
              <a:t>Pray for Christ’s Return</a:t>
            </a:r>
          </a:p>
          <a:p>
            <a:r>
              <a:rPr lang="en-US" dirty="0" smtClean="0"/>
              <a:t>Prepare for the next generation</a:t>
            </a:r>
          </a:p>
          <a:p>
            <a:r>
              <a:rPr lang="en-US" dirty="0" smtClean="0"/>
              <a:t>Stay faithful!</a:t>
            </a:r>
            <a:endParaRPr lang="en-US" dirty="0"/>
          </a:p>
        </p:txBody>
      </p:sp>
      <p:sp>
        <p:nvSpPr>
          <p:cNvPr id="4" name="Slide Number Placeholder 3"/>
          <p:cNvSpPr>
            <a:spLocks noGrp="1"/>
          </p:cNvSpPr>
          <p:nvPr>
            <p:ph type="sldNum" sz="quarter" idx="12"/>
          </p:nvPr>
        </p:nvSpPr>
        <p:spPr/>
        <p:txBody>
          <a:bodyPr/>
          <a:lstStyle/>
          <a:p>
            <a:fld id="{8677C689-2056-45BD-9188-F9C1C24D778F}"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33185546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0" y="320674"/>
            <a:ext cx="4269453" cy="5962139"/>
          </a:xfrm>
        </p:spPr>
      </p:pic>
      <p:sp>
        <p:nvSpPr>
          <p:cNvPr id="4" name="Content Placeholder 3"/>
          <p:cNvSpPr>
            <a:spLocks noGrp="1"/>
          </p:cNvSpPr>
          <p:nvPr>
            <p:ph sz="half" idx="2"/>
          </p:nvPr>
        </p:nvSpPr>
        <p:spPr/>
        <p:txBody>
          <a:bodyPr/>
          <a:lstStyle/>
          <a:p>
            <a:endParaRPr lang="en-US"/>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9"/>
          <p:cNvSpPr>
            <a:spLocks noGrp="1"/>
          </p:cNvSpPr>
          <p:nvPr>
            <p:ph type="sldNum" sz="quarter" idx="12"/>
          </p:nvPr>
        </p:nvSpPr>
        <p:spPr/>
        <p:txBody>
          <a:bodyPr/>
          <a:lstStyle/>
          <a:p>
            <a:fld id="{62AE3F13-9793-4760-9AD7-9702CAEC493A}"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9824159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smtClean="0"/>
              <a:t>“How </a:t>
            </a:r>
            <a:r>
              <a:rPr lang="en-US" i="1" dirty="0"/>
              <a:t>had the nations that had arisen from the rubble of Rome so greatly surpassed the rest of the world?.... The most convincing answer to those questions attributes Western dominance to the rise of capitalism, which took place only in Europe....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06085272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Capitalism achieved that miracle through regular reinvestment to increase productivity, either to create greater capacity or improve technology, and by motivating both management and labor through ever-rising payoffs</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144561965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But, if one digs deeper, it becomes clear that the truly fundamental basis not only for capitalism, but for the rise of the West, was an extraordinary faith in reason...... from early days, the church fathers taught that reason was the supreme gift from God and the means to progressively increase understanding of Scripture and revelation.... </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3976817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2964" y="228600"/>
            <a:ext cx="5686236" cy="1219200"/>
          </a:xfrm>
        </p:spPr>
        <p:txBody>
          <a:bodyPr/>
          <a:lstStyle/>
          <a:p>
            <a:pPr algn="ctr"/>
            <a:r>
              <a:rPr lang="en-US" dirty="0" smtClean="0"/>
              <a:t>Rodney Stark</a:t>
            </a:r>
            <a:endParaRPr lang="en-US" dirty="0"/>
          </a:p>
        </p:txBody>
      </p:sp>
      <p:pic>
        <p:nvPicPr>
          <p:cNvPr id="9" name="Content Placeholder 8"/>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285" b="1480"/>
          <a:stretch/>
        </p:blipFill>
        <p:spPr>
          <a:xfrm>
            <a:off x="273051" y="320675"/>
            <a:ext cx="2727512" cy="3808874"/>
          </a:xfrm>
        </p:spPr>
      </p:pic>
      <p:sp>
        <p:nvSpPr>
          <p:cNvPr id="4" name="Content Placeholder 3"/>
          <p:cNvSpPr>
            <a:spLocks noGrp="1"/>
          </p:cNvSpPr>
          <p:nvPr>
            <p:ph sz="half" idx="2"/>
          </p:nvPr>
        </p:nvSpPr>
        <p:spPr>
          <a:xfrm>
            <a:off x="3221599" y="1600200"/>
            <a:ext cx="5617601" cy="4495800"/>
          </a:xfrm>
        </p:spPr>
        <p:txBody>
          <a:bodyPr/>
          <a:lstStyle/>
          <a:p>
            <a:pPr marL="0" indent="0">
              <a:buNone/>
            </a:pPr>
            <a:r>
              <a:rPr lang="en-US" i="1" dirty="0"/>
              <a:t>Encouraged by the scholastics and embodied in the great medieval universities founded by the church, faith in the power of reason infused Western culture, stimulating the pursuit of science and the evolution of democratic theory and </a:t>
            </a:r>
            <a:r>
              <a:rPr lang="en-US" i="1" dirty="0" smtClean="0"/>
              <a:t>practice”</a:t>
            </a:r>
            <a:endParaRPr lang="en-US" dirty="0"/>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49" y="15874"/>
            <a:ext cx="2948551" cy="294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CAwQGAQcI/8QATBAAAgEDAwIEAwQHBQUFBgcAAQIDAAQRBRIhMUEGE1FhFCJxMoGRoQcVI0KxwdEWUrLh8CQ2YnJ0JjNDVZQXJTRjZPE1c4KDhJKT/8QAGQEAAwEBAQAAAAAAAAAAAAAAAAECAwQF/8QAKBEAAgICAgEEAgMBAQEAAAAAAAECEQMhEjFBBBMiUTJhFDNx0WKR/9oADAMBAAIRAxEAPwDeqMDmuZw3bGK6enFcDA8GuFt2aDxg9hS49KaVIHyn8aStuFK2B08dq7n2FIGh15qz2uoC0FjLKxiaUMjLyq4z1PuKatgXyOeP4V0ioLW+gu9PjvomxDIm8FhjA96of2gX4Rb9rSVbBjxcEjoTgMV6hff8qNiC2BTSaq6pfHTtOlvRD56xjcVVgOPrVddYZL2G0vLN7ZrnIhk3BkY4zjI6Gj5AEl68/wAKdx6UO1TWY9Imt/ioXFtM2w3AIxG3/EPT3qSTUJEv4bVbR2WYEpMrrtwMZ7570bGXSKb0yO/ah2oatcWWoW1pHY+cbokRv5oXkAkg8egqxaXUt1HKZrRoHibGCwYNx1BHb+lG6sCzx0Pf0rhPHbrxigy+IJGN2n6tkE9rIkZi8xcsW6YovAXdFeSPY2OUznafrQ7QEoXA561wnnAA96pXuqLa3SWscDTzuhkCKwX5QcHqfU9KampPLphvorSUkglYSMOecYo2BexknjFd20HGuyNPPAml3Rlg2mQbkwA3To3PQ9KJXFwlrbyXEp+SJSzeuAM0O0GiUAjqc07iqtjfw6lYxXlvny5lyAw5HsfcEUPfxIkEtys9nMiWsqxyyBlIXdjBxnOORQuTEGqXeqmo3o0+wlvGheVIl3OEIBx3IzUdvqT3V15SWUojCqzTErtGVzjrnPNGxl/8KX3VwUu/FK2AiecDtSGFB5/GuYKknqCeRXHBaM7aLYHA+5unB6GlSCknOMAdKVdGJ3Elj+RSz7Uua7161zvsoQOaY3yuG6DoafiljApANBHTNZ3X7K4v9XSOB54c2UsfnRocBiVwCQOhwatJqd+JQsumTKJJcRsFJAQkAE4zg4ySDjGB611dU1JIi8unk5AxtDDBwucjGepP4ffVLTA5pyvqXhdrJ7Z7KQ25gaNkKhDgrkZ7d6qyrdXPhIaV8HIt40K2zIUO1SMKW3dMcZoo19eCyM/wJD79ojBJOPU4H8M00zajJalgixTGcqoZCwEe7GTyO3NOxUV9eglXwvJaQq80vlrGoRSxOMZ/IGm6hFNqlzp1vBBIsVvcJcSzupUDbnCgHBJJNSWeoajLcRRT6eVDk5lGQAMAjt15x9RSm1DUYpWC2LuiyFchTyuftcZ45HuefSi6An1ZkPwsUtvJPG0pEgWIuAu1hzge4qpp1jeadqaWRBl0+NWkt5c/NEOhjPr1yD7VMdUv45Cv6seQbiFK7ugA9R659PxqWLUrl4rsmyJe2O3CNkO2ATjjnGefw60rpUBV1yB59X0o7J/LikkaR4lb5MoQOR71d0wrFGtmkczJFGCJpEK7iSeOec/1qFb3VJLaeYWflsAqwxEZYscZY5xxz3x0NQx6vqYQiTSZWYKPmAI3EgHpg44yDzwR9KPFAQXkJTxha3KQy+X5LJK6xMVLfu5wMdCee1HXz8qngHqaFyape7zs0yVhltoIYFgM47cZ9/Wu32p3tvbwS/qySWR2IaOPJ24OAc479fxoexlfWrG1vb2KO6s7gokZMdzb7t0bZ6ZFXNFW8TSoRfM7TjIJf7RXJxux3xjNKK+vGu4Ins/LVs+Y3zEDG4dcY7D8aryX+qW8pJszcxlnwqIVIAJ288g5wfy9aW2qAWnktrmpuYpVSXyxGzxMA21cHkj1NLWXuJvhrCESoZZQZJhEXVVHIz25IAp9xfagLa1eGyYSSnMi7CwQZAGeh759cA8cU2HVb53RTpcoDOq7jkbQRk547dKd7sCPw2k1n8ZZTeYVSdnilaIorq3Jx9CTQrUbK8fUNSuo4J5BHdwzC2MbbLlVUAjpyc/wo7cX1+178LBZEL5gHnODtC4yT09Mgc9evpTJb/UR5phtt+xyoiMTDKjJzv6HIHYcZFNSd2Kh+ru174au/Kim3zQELHsYPuI6YxmqWhm60kx2M0dxNazKJIpjGxMbH7SPxnrnBq0+q6jHIM6W5XGQFJJ/e9uuAOP+L2riatqO5UbTJCSuSQpC52/Tpu4+nNF6oAz3pUH/AFrfIVklsWVCBlMEsSdowOPc8HH2aLR7jGC42sRyAc4NTQxx471xc5PvSAyfpXSwHAoAXbpilS3ZFKujF+JLOF17sBjrz0pB07Op++vMbybZ4jvo2eVreS4dZUTOWG4naKhtLqZbm7uDLJHECzkuuWOOenr/AErCSd6OiOJNbZ6tkeorp6V5LFq+q39x8XGZVjBCpl8A9h35JNek3OrrYadaz3jqsiwDIHOWxjj15oaozcfov7h3YU7II6jHtXnMd/qNxE8r3BLKwKqBgEn2o1fahLa6FdyRk708vBXnHzVFmjxUjUkxggFlB+tcLqOfMU/U15d+sLmS7N3O7mIbzkcjp0FWbe9juZIlkmYKICo3DGOMU+hLG26PRw4LYBHPbNOyDzu/OsNBqhMkssEZDbCQO5Yg8/zqxaXbxwIJmCggEnd32ilsPbNhvUHO8fjTwwA6j8a8/GsQq8kkaF/Kfp03DdnNaODUvitMa4li8uMBsZwQeOxoB4w8MsPl5B9K6Fb0NRw3y6V4P+OJUtHBvUHpnoB/ChvhnxTeardxQT8l1JLBRj2/n19K04pUmZqMmm14CpU7gdp/Ck8ZYYINHgz9xn7q8v13xdrWn65expef/DzHbCgDKExkdvx+tVKCj5CCc9I1pVkHKnHrSO7H2fxp+q3qX/huO6JMasEcq3XntQHXfEsVmrQmNnPk7ht646VElTpDirVhkSAHDYH304sM5LD7687HigFEjezmWQEfKcHIFXLDxAmoXRMlnNJbZxjOCv1x71DTRpHHbqzbmRFODIoPpkVH58a/ZlQ+2RXn+rzQ3Wp3LtE4ZYFYZOMHGP51Rs7O5udKvp7fygojQfM+CxVcHA70B7ez1QSx4/7xffkVwyRkZEi/iK8livZ45JZI5MrKV4wMgYA6fdV6wYCJsgncxz3xV0RwPTBKmSS6/iKXmIejDr6151E+y3uEVsozHG76Vcnlc3dv8+0MVGccfaFSx8DecAEmuZBBwOfeqz3BVEQuC2OoU1ntY8X2GnahLbSQzSSRjDFSAAcf50k2w4GpyOKVBNF1W2vTE9vKSk+47D1BHqKVdOF/Fmc40zONptxF4iuZpUKLNcyNGx6Y3E59q7fxStsi+GCiNC4lTgjIIOat6nrNidWkMkLwzwuyB1G4PgkZI7UR1G4kNlG7LEd8WCqckEislFO35Opzkqiujzhrh7BRFszKjhl3dM5yD/r1onJq2o6ndW+oXOVjhxsyQAuOeM9eeap39orSFTNmSIMvzdCoyR99WdKcywbJBuRDjBH+vetIVZnmi+NoUl1dTOzOSqDJLBs7uaMwavGvg+8kmAdpCsQQ/vcnvWcbfZ3DhiXRiSuP9dqYr28pVH3AAkhCcAZolS1RnFN07DXh4uEeWZALfkhSODx71SkaCLUJ9vCRnKL2xirBuDNb7BuSFcAvj8uOlBVdXuPmY/MfmA9PSscceUm2dEpcUqDa6jJbX8V3BHuRsAx44IPpTb29a48QbpQscMYUBFOQMgfnTJNUgVofK/ZtE6sD6YrU3Y0rUlbUNlsrSRqJy7bTu7MOPu/CqyLj0KMrlsyuHuZ5x9ku2enQYwKsoZ1kiiknMcTskbRr9nHf+Rol4lksorW1vbaNgR+yf90OB0bn+dZ6e7lntzsBROqsRyw9az7ScTZf+l/hpdfvL1tHtNKdlWOMiN40+1IQOST9ecCu+Gr22gurZGcpJyVkxgg8jGT91Zo6rcTzRF42byG3SMTn5jjH5UR1aZbO7t5bWMGEoG+UdCec1tJXH9meNJSp9HompeJxDH8Msu2YgN5oXgr3IrHXVokl8+pQq3xOQZM4O/jOcHvVLxhqd1IlpfW7qYZIlQ44KkA9R6HrU3hbWob2xjsp7iOC/gP7J3baZF7AE98cY9q0h81UjnyL2pXE1F1qwvNC+GuVxOyITjIAbg4rAHVbn4u7ieR7oxqybnIJHJHHr61sLkCeOSNiYnkUgyOcMCR2HrWChhXTNamsrqRgBld6Yycjg8+oNPJDdonFLwXrMXFxaq1tCZJEny4Y4VV9P9elF9AsrcRymZ02RsR5g5x6n3x0rOvfNZ4sUdjFnc5AwT6/jT9KuS2+zjZ4kkbk9Qi96488JKNRZ6Ppmpv5HoOveH7O68PPJBcl5YociQ7SWUDoSBWc0DwYJrRbiXVDG7jiFR0/OjGjaxZx2M9ncSZRwUhWQkk8YwfrQSxvZrSwEsUsZijDyNlxnHbjqOeK5sEsm4vZp7MYN8mU9a0KHwxE8rRNdu7fJJkjaOp7/wCs0LtNZQJtwPnPOOorQ6q6azpCLDcyTsw5LEnHHXHbkjpQPSfDjrO63mEUZMcnUse3FdsH8bZxzpzpfRPHdpLbMyrgM2eewohoMcmq6qijy1W2xIfMUseD2HufU1YPh2O7sHFqPJurckNDuyrfQ/woBJr93p1mdPUzRyoft+c32f7u32qmjM3ep+Ik0r7ZEjjoBb/51gNauP1te3E8HlRvPhpE345Hcds1NZ66ZZVeTIVCCzH93nn6/Sotf8yXNzA4khlGQcdP6VKVaK0tmo8A3UTW6W7QRrMuTvC/Mwwe/wCFKgXgO+H9orWEAjzVce3CE/ypV0Y1SZjldtDtcZl1+980YJlbYV9if5GprO4up0ECq209s4H3mmeJCj63dRplnEjEgfujJyT6Cu2VwlrpjOCVLHG/tnt+Vc7fxN4r5gvUkP6ymwxYRxnce3TFajSdMVfC6zLAA0ylmY9zkgc/dWQvZ2SWYoc+YQv1H+sVpdK1G7j0CVpbmby4kCrGANhA7eo4NU9JMTTlaRFb2yOpiubdZVUZwxIwexzQW+BfVpi0aRKMKir0AA4xRJdd8gonMrYznOMe1C9Quhd3pm2bQ4Hf0FbTdo5saaYT0bmCePOfqO1A72AwXMkajG1/y7UU0ZyZjHj7SnvVfUz5twjEYZlG457jisMdqbR0S3BFWzRG3vJnGD+NbSy8FzSWLyor3cE8eYjFJyrDsw49DWQijVIgvPMoBz16ivWrTRrRdFtZ43eGSeRAJEcqeT6dPWrnNrozcUzCa/YX1l4btYb2MRhp2G1wd3A4P388/SgqO6aWv7VlGNhX1GaPfpKihg120toN25Ii7sTnO49fy/Os/FatJpkrBiSBuXJ6Y61nKkl/priblJr9Emj3SWV3Ml0P2U0QUbx64waK+InQaXDDbmPy8blVCBk46nFDL1fLvbIyRfK1rHuDDr1H8KLoltNaSARKI1+VB1z/AKP8KznJqVnqYcani3/gJbM+k/BecJZIwoGei9z+XFVDojlgfiFK9yFwB95q9a2cQsopI1ZZd/JyMH8v51eltDMG2yLHEsZaQ459+a78UVKNs8H1E5RyOIBgmt7HUFEksjmKRSAPmDY9/wAai1m7S61F3jR042kOMEd+fyoz4Sj08TSXNzHGZUbdFuyTz6e4oHdxPNqU7bGy9w/GMnrUSilHlZpjm3PgkNiDlgcljjuetWomeLmI4LHaRVEN5cwJbKqcfWr7KgZZFbL5yABwBXPl7PT9JbTijReGNIkm1yM3JJSAMzL6kD+poVp2mS3drcJHOitKwVE3fM/P5Ct3oF2kwiuGQCVkLPIeMgcD+J/Csdofl2+vm3NyjhJiFdTkMM9iK5PTzlOb/RXqpqN39aNGmgX+mWyrmEQhVBcPygzyaueMoJLGG2uLYkWk5AKgYKOPT0B/rVj49pvFVtphcCJo13hh1GeB+X51pPE9nY3+j3FlcusRIEkTNxhh0Ofy++u3BcVbPIk3N0zzZ7OWyiTUYrxkKt86xruO09fY/fQPxMmny6nBOZQPMTErQjIfurAE8Eg8jsa0I2NoroRhMEP84I2jr99ZbW7BbSJDHjMbc4+gq23LbN1FQVIHzWciYaN/2J+b5jtx7YPU1dLiLS2t4rkTGT/hxtx99OtLq01Kxjsr5fh442yLlIwSvsaIaFocTzMJ5kljDEJsP2h61nf2OS1oueCrAR6rp87KAxVmH/8AVhSrvh68vP7eLZiZ/hY5JEEZ6ABGxx91Kt8V1swyNNqg7q6aZplpchY1a71CeQPzl2yx6+gHagWtwNbm1sduIVjLE+rFea0XijStOu7f9awTCC5g3IwyCJGH+efxrMzR3Or23kGQ+aJFBJ/u4wfyrjv5Wzsgvg0ihp3hjUtcZZbZAsTtw7Z6etGtS8H6xpdrEPOinti483ZkFfTIPb/Ktn4UPlXPk7dsUcYVFHQdP5YrR3tlHdxPHKCyuhXGfWtbbOeUuDo8EuLcw3EkrBGUHLKwJA9OlTRWC6rHm1Yq0TE+UWzke3vWkvNOtrbxMlhqik2rMRlicOMDBJ74zRy10fR9PlVVtgqscJKq859Kxy+oUGkzbHibiYQ6Td6eRdwyiaPG4AdQPpXL8gxRXMK5d8jHZWz1rQ6kVtL2SKFwYSS6544PB/A/kaDXunPHGXtMyw53si8lCP4jrW6qaU4mLuNxY3SNOuL544CWcvKXB78cE/j/AAr0vV5rG00Wyt7+dE8hlPkbsmTHHb61hpDJp+p6cLG6+cWgWYJC2U7twep6kUDur2Rby9ZllPm52tMpDEZwPvqZJttjik6st+Nb8al4vuvh1+SDEKgd9vH8aqsWtbGaDJRt21B/eH+sVDp/mXV+rlQXMhdyTycHP8a0yaE+s3iyyzQwLG/zBgwzk5zggZ+405U6RWJONspeKbaG2GmrE7MyQ+U8mflLDGAPpz+NUJdQNtZiJcErhPvwc/xrT+PtOSPRormGaOT4eQFsMuSpGOADnrisPaRwXt/bxXczQQk5Zwu7Prx+AqWreztxZlDC0uzR2ilNGikKEZ+YNQ7W75Y4PhlJDzKN2OMDrXoD/qQWSwq9uVVflH3fWvL7rTLn4rEzx+ZIx2/tAw+8jpW0clRaPOlDnPky5oAEl5FH8q5Yrub+H41JfLIPF9wkYw6uB14zs5Iqtp9tcyOsSRsSsnzbByKsvHOdWkmneQSEbWaQfMuBtzzjPFZqXxaNeFzTRnCVbb14FE7TEjoAc5GORTvEfh0aPFbXNtdi5t7lTtyMMpHYio7ON7a4iWcYYKr/AFBpZGnG0dHpG4ZWmegaW0ep6AsVrJ8PKIxE5AyRjr+NDY9H0zQNSW7ldnWGAcY+05JGR/CpPDs5tGdXXcpc8e3UY/OpNakNno8pZxO11KGV8cAbsgfgK8/BJwyteGberxWmaTwakOoXDalIwM0jfZI5THQVofFlqtz4Y1AE4dbdyp9DivO/COpS2mpRCJ28xztaIISCelb/AMU3Tp4amP2HlKxnHI5Iz+Wa9WDVNHktbVHjdldXSb7BoUxKNpY8Yq2NPnmv5ILnaWQDeT0IwP5U64ubWDV0tyQS2DJu6ZPTP0H8av2lvMYHl+FabexCyMhOFB4GfxonGo2V7ilJxXgCDSo0uJrGB2XdAFds5BYnjj2omNDFnDGlhMsdzDj52/e9c+tSaXY/F6tOY4DsDD5AvoMfxzRm6FnZDZcRW0bEciQBWI+hNc97NnpIzXh6G4g/SLGZBkSNIWwehMbHP0pVpdMsLNtctb63g2sAwLKvy42n3pV14ncTmmqZZjhtr+4vrS3uxLcu8gxtYeWTwQexFVY9PutNlhgvdjeUMJKM5Ve457ZNZe/uLi18R3xt5mRzdSHg4/eNXdS8S3N9dxq82f8AZ/KJUZOT3+tcsovkdcW3E1WnXiQXr7HwrgHI7HufzrT22rwG2Kyyqrrxw3WvMYpTHCYYtgdAHDgZOTnjPpW60GNTscxqGddxGOgPSkmRkivJlvHlxbXLRSorb4vmDhSVYZwVz09/wqxot/aX+nnT1mAyuQ5POf8AKgn6Qrud/EZswNscahwBxknrQGxXaxVWIlz9ndj8KjJi9zV7OjG+GO/Bf8Ux31jKsssqsUYqpAyHUjn/AO1VdFvfirlYhsjlP2dqkDp6g1dFxcTRCxuIhcxMflhYHJPrx1wasy+C59JgF1uiiMmCDJJyn/CPfn8q1xpxjxZlkalKzS6Fo8d3uur9YZ3uUA3zSEeVjjAwfb8qs3HgPTzffFpqUJRVx5DQBlPX3oxpmmCy0+K1Uq4RckkjJJ5J61WvNfsbRjFGDcyr1EIBA+p6U+T6oxtt6M7q/wDZHTbhItQ06NCMERxs276nBP50a06x8Oa1ZedpUREana2MMFOO+TkV5Xqsr6n4hupoFkYyykhGG4gDnHHoK2ngrZo99ebZPNtJkTMZADhsZzj7zRKaitlqM5dI0EvgzQZIv9ri8yTPLF8cfjXLfwb4ZtmyYyw7K8x4/CjcDWuowma3mjZM7TkbSCOoIPSuGyGeHjb3JH9am2Z2/IPPhfQnXiGFR7SkVXk8E+HJH3ksp9Fnou1qEHBT2xisfqGq6lPdtBbMtvGjsBuTBZR33VUW2CTfTOa74T0TS7KTUIJriKSP7KiRTvf9386xV5c3OobZFjWWQyBchRuwPce/8ava/fyXA8i7v2niTJ2r1Vj79/v5qpbThHidSItiZiKjaCB3+tbY48pcWE5OEEw1onh641CF5Z4WihxgtIvzKR6e1Xv7CzzXa+fqNoQox9oq+PT7JFN07VGuo5nN3Jb+Yh3LwQ3HJ56H6Ub8P3hlKw3DKJBGNszcB8ex6Vi4Tj+SNfdg/lCWwXH4e1awiMTskyxybo2ilXn8cUzXdPmk0ebNrtdf2hCyqQMHnjPpW5DqXCkxMAf7wOT6E1SvbyztI5GvJoNqg5RPmP4CsPZjy5UN+qySVM898OzSxXsUqzLG0o2HIHzAGvSPFkTTeDJDIxR4tjjjqQRjgV5dKsZWZoUdIFkbyC4wwHUCtppviCR/DEC39x5wa5VCXUcKpDdR1rpTS2ZOLb0Z3w14at7h57zUL3zn3fIBFux3yQR1q5c+ItOsLn4XS7OSeXOGl3mKMN9B1peLvFtrFK9hpyROCuJZ/Qnsv9awpuWRmZN3J7Gpbk+yVxs9DsLm+1w3Vvata205Qhp44/mB+vf7685vbW8ttUliupGmnjbbvJLE+nNbXwzex6R4WvtXVGM3QFjgMTx/OgmgCLV9Yf41wd6naWO0F/b86mDezSXFNBDwVaXFpr8Zu5443cOqw/vP8uc/SlWhhlstN8QafpyRI09xvbcpB2gIxyT74xSrpxXxMclctAHxHoF9ba7NLDGzxzt5wcdg3J/AmiFz4Rsm1C3ufMKwuBvhB5Zh6H0POaNT6TrF3eSwSOpsZCxD9CFPJH8BVC/a+t7lNPixEIyoHTAA759MVzOTs6nFVSYG1bTToN8Wijlkt5AeBztHXGfbIre+G5Y/gYJFcMZQOc9u1YbxT4ijudQhs4GG2EhSWHGehY+54+grVaLC0OkorGIgkNG0bcIc8g/jSaa2Q2nGrMD40klfxjfksWIYAewwMAUGjXe6uwYDd1A5+6jXjNpI/Et6JCMnaQQftfKB/KhVkS8wU5wOM01s7LSxpGq0PV9A07N5cG8mu1HLeSCF9hmhl1rF54q8Q20GdsRkBihXoDjqffmrMOm3F/5cdhbbichj0UfU9K0XhzwgNEvvj55xNchTtVV+VM/xNUzj5QSsJa+93aaNJ8EGM8mETaNx564A9s0D0bw9qYtGjuIxBltyl25A+grWGQucsST0p4KtipWjNTa6MjB+jexW9e6mvrli5JKRkIOeozyaPW3hvR7WIRxWEWAc5YFjn1yeaIHHfI++kee2F9ab2Tyf2OjijiBEcSIGOTtGMmnY4wBxUYwMHJNdPXA++kIeeoNLvnvTePT+NI4HbimBHPZ212CLm2imHpIgb+NDpvCmgz4D6ZCMdNmVx+FFOvGSK4MgZBLUWw8AQ+ELJJt8E0qKOkbYZV9hxUFzo9/ZCR7OCG7LD5Q/OPuNaHOD3z6ZrpOMHP1zVrJMjgjI2kc9mhkeV0mAObby9m0k5LD1yetOCJLcI1xKsasM5LDDD2Oa1LosuAygjORu5oNe+GLCZt4V177Q525+may2dKlAZe2On39jJaW8sIYEHKMCVPHP4ZpmjQWkIk05kDRRMxj8wjJJC5P8abZ6Bbadem5WI7mXaVd2Zf8A71bit7eO9W9isbYXA4DfN/Wi9UTpXR5nr9t+r9evIogxxISpODjPNDh5rgqx2nuSMVf1J3uNUvLi4cCRpnJweOvah3nsrGN2bBramzJSS8G70EWl74Xt7WZVlhWQpIh7k5AP50Pn8DzLcx/CXaNDnDeapDD8Ov5UO8N3U9rctFG42OQcHsQetbI+K7a/tZY7aKAMyMu4sQQenHFZpNNo2k00pIzGiSQH9JlnBbIgitxJFlRjcRG2T+NKh/gKNR4ysWLEuPMz6f8AdtSrrh0c7u9m/wBS8VXUEstjBAQInI3EYzg/1/1zQaW8mvJGWGUvJI2JJfXnOB7f/etfqenQjbK1ik4bDE5Ocms5NBFa3q+XF5cbkMAexrlpWb8nRHrOmW+rFoiqxywlAkijBxgZB9e9X2EOgrBEJ3SKUYaJjuztGdwz3/rVGC9ghvJJJHGxZMs2PQY/iBQi/h1Lxpr6R2CMlrbKFaZ/soT1+/tiimxtpFrxna2VxqNl+rC1xNIpV1VSScHjt7mrfh/wQIQLjVZNzn/wFPA+p/kK1em6TBp1qkakyzKu0zOPmP8Al7VcUB2ye1ITyOuKIrZYoIRFEgVU4AVcCpOd2T+AqTZ6McelNkmit03SSJGvqxxQZEUinJP0NdCfKdvU9j2qnrdxqNtpz3GmwwzyKpbbIx5GO2Op/Cs9qOpXEdppniKK9muLVnXzbUfKPsnJAHcEE4JNUo2KzUR3lvJObeO5jkmAy0aMCQPfHSoL3UmtLq2to7WS4e43kBCBtCgZzntyKg0hbU6peXNkI/JuIIZFMagA/b54+lGGQZ3dxQ0kxpmbi13V76S5FlpkMZtJfLkWWcliRycADHT3qx4h1C/074N7WWICe4jgZZI843fvZyKg0mVLfxbrNs7qvmmKVAWxklef5VH4zeGWDT4XYlvjI3cLnIQZyeOgHrVKuSQvBY8RX2paZZwT2tzFuaVImVos5LHGevH0q7qtxdWWjS3MVxH5tvEXYyR5EmB0xkYzWf8AEWn6fFp9vJaea8rTRyIBI7kqGGSBk9queLr+2HhmREuFDXYVI+cZBYbj+GaEug+yRNU1oWVndvFaTrcKjtDHuWRVOMkdcgZFaDjJIOMUEtrex02V9R+NL2kNusMbNLv2Dd0H1+WjaruO49KmQ0ULbWbC5up7SO4CT25xIkg2ke/Par+xWXrnPeset5DCfEsrwm4luJzCkSrksFTHT0Gck0/ShcR+GdLttNmkjvbnD7idyqP3mYHPGDjA74puIrNYqbc5OabIvIPaqGoamdGsI7m+JlQMFmmiXbtzwDtznHTpmrVpeWl/H5lrKsqg4JU9D6H0NTQyT5WO085HcVXuISttN5EaGYIfKUgAFscZOPWrTLuXBPI6GmKCWG4cDmpodnjF9ZXlrd/DXkbRy78tv+vX+NU7xUjwr43npg17bqGlWOqxBbu3SUAEKxHK5GDg1494j8K3egTFpFMtqzYS4UcHnofQ1tF2yGgZFNIkisjlSOpBxWk0nwtPqVstzFMArcZjYEj7qAaHFHJrdsJCDGrhiGGQa158VQ2niWSOFUS2VNr7TjcfXFUpLlxG4vjzsZoXhm+8N+OtNW5ZHjnEpR1PX9m3B96VS6Prdxq/jfTRM2VQymMZ6Axt/SlWkRO/Ju31NzO0eCoQ7csuBxQPxHbuNskPAfkqD0IGePrXbiWd72eOFcnzWHzn37Zq3aabNc4F2+AGzgHOPauR6kbeDO+H9IfX13Sgi3C5aRePmyPlGe/X8a3llZ22nWqW1rEscaDgD+J9TT7e3htYEgt4xHGgwqKMAVLjNMhuxcGmOCvI49acR0rO3WrXcOvw2upxLaafOrpG24MJW6Yc9sjkAUJWIKWWsWl/d3FtbS+c1vjeycqCe2e54oXpy2+sazq/x0KzPbTiKOKUAhI8cEA+pzz9KHXTLYakNb0CyPwVumy78sbUmXPVB+9t9faiD2SXmpDW/D+oQrO6KJ4mO6OVccbgOQf6VdJdE2Q2Vs+g+Ko9OgYnT76N5I4m5ETr1C+1KPS7nT/EscMKb9Mmka52heIX2kEfQ7s0YhsJpb1L6/aMzxRlI0iztQHqeepOBV7b2pch0DNF0NNHur1oZM29wytFGf8Aw+pIHtk8UWNcAxXe4qW7Yykmk6fDKJobKBZAd28Rjdn1zVoYA3YxUnvTCMHjofypAcIJztAxXG2uCuARjkdq6c569OtcOSdo7/lQMq/qrT5JN7WFuTnOTEM5q9nApAY4A6U18EgZ4NMQJi0K2tIb97f57i9Ls0j9i2eB6CloGkNpOnQxzOJLhYwrv2AHQD2H50VIXOcUmw6lWUEEYII60cmKjKazLJqmuxWkUazWmmFbi5+bG5sHauenTmiVhaNqN1a620fwzFXOxeGkQgbd/qRyfvqZNFitBJ+rBFbpLky27JmKT7ux+nHtUTape2ctrBfQxK91cFF8oExxJjgFj1Y4/Oru+gJIdfsppsIs5g83yRc7P2RfpjP14z0z3osORweD6VjrDTPI1PUPC07tLYTxi5jPRlBcZXNF9RurvRQtzst10q2UK0an9pjgZGeOPTvScfCCwwEB68imXNtBeWr21xCskMgwyMMgiuWt5b3tulxbSrLE4yGWphUdDPK9a8ITeGdWS/td0unsSAx5MJ9G9ves/drJDOEnQNsy25eQe/8AWvcZI0ljeORA6OMMpHBFeaeKdBXQbkzqjPYytwxOTGc52/0q4u2O1xoCeBJDJ45sWx1Mn3fs2pVY8FWbw+NrN0Q+VmQ7vT9m3FKuiNVozd3s3MNvdXOszJ5ls6rKzYCsrKM9z0NacIoTaAMCo4o2QElgxYk5xjA7CpQcdRXI+zRuxqsVO0n6U4N70xlyQRjIORmuB8HkfUUCJgc9Ko6zpcGs6ZLZXC8OMq2OUYdCKuDnvx7VzAJ9aLoALoMmoXmjrb39v5IVDF5yttaQDgMFxwCPX8KK2lnbWFutvaQpFGvRVGKmJH+hXM45wfem3YCzyBUF/drp9lJdOjSCMbiq9cVMpHUmlLHHNE0TqGV1KsD3B60L9if6BGkeJ7TWLw20UUsbhSw34wai1DxhZaffyWjwyuYzgsuMVjbOd9B18M4ObeVlceo5BqlPNLd3E1zICWdi7nHTJrsWCN/o43nlVeT07UtbtdMsI72TdIkpAQJjJyM03SNbh1yKV4IZI1jIGXxyfavPr7VGu9KsbM5/2YMCT354/KtRCr6J4EaaLiaZQxPpvIGfuFRLElGvLNI5W5X4Rb1Lxbp+nzGBQ1w4+35fQH0zUdj4y066m8uVJLdm4BfBH0yKzPhjSINWvZBck+XEu4qDgsTVjxZoVtpEkElplY5twKMc4Ix0/Gn7eO+Hkn3Mlc/Bt72+FnZy3TISsa7iAecUH03xTY6hdrbhZInf7Jkxgn0qnZ3j3fgO58zloUaPd6gYI/I4+6sYpZTuXIK85HalDCpJpjnmaaaPRdW8Q2+izpDLHK5ddw24x+dELC9XULSO5jQqJF3AN1rzfU9Uk1QW7TD9pFHsZv73PWt54dX/ANwWZHB2fzNRkxqEE/JePI5zf0FunFRzW8V1C0UyLIjdVYZFdwxOSRTgcnB7elYJm5QSysdDhmuoLVyWx5jJmRyM+5JwOuB+FCbdX8XXy3cgI0e2f9jG3HxDg/aP/CPStOTj1qOC2gtg4giWPe29gvAJPU4qk6EVbfSobbU7i+RiDOgXy14UY6nHqeOavA0u9KpsYvrUV5aW99ay2tzGskMqlWU9xUoPvXCwA4GaAPPNJ8M3Wg+OrVS/mWxMhikLDJGxuD7ilW/kt45HjldAXiYsjdwSMH8iaVdOPoUnZMOgrv3Uh9kfSlXO+xi4rhUHsK6elcoAbsKnj8KW7joRUgpUgGYB5Bzim8hvmHBp5UE9KaykDGcj3oA4UHqB9a6pH94H2pKuOT1p20Y7ffQBgPG9n5GrrcgfJcJnP/EOD/Krnh7Q/i/C960i4e6/7s9/l6fn/CtiVXIyoI9x0p4wAMAAelb+8+KRh7K5OR5Lp1m17qcFpj/vJAp9h3/KvUb6wivtNlsnACOm0f8AD6fgQKnEa5BCgGnDjvSyZXNpjx4lBNHmLx6p4Z1DftMTcgPjKOP51yabVfE16uUMzrwAi4VB/KvTXVHwHAYeh5rqoiLtRVUeijFX7/mtkex4vRnrmwTTPBtxaqdxWElmA6k9az3g+1hvby7tp03pJbkEfeK35jbJ2kAHsa55beoH0qFlaTX2aPEm0/o8w1nSpdIv2gf5kPMb/wB4f1re+HP937P/AJP5miDqyjJYHFOGMc0smVzikwhiUJNo725prfLgj15p331xgMVibD+CAabtyeMj3piLlweQo9+tTUxDcYPfml1OBxXSMjg81xRgc0AIEfSkB83Pamhsg54zT8hRn1oA4zEjGKVNDlgeOKVdOL8SWPQhh06U7j2pkYxub1pxJrnfZR38KXFc570jikB3j0rvHpTO9d7d6AOmmDls+nSn9+tMIw496AHcUu1IEYxSGfSgBY9s1wL6/hTqXqKAOFcdDiqnwCyEsbm5BJ6CY4FXCOOOpOK4owMUwKZ05dw/2q75/wDmmnjTkBz8Tcn6zGpmP7Qe1SUWAsCucUu/WlxQAnTcuM4qEdwexqcVA+fMOeMjikwHcU0jJA6Z604Hj3pq8sxJ6cCkhkoK5x3ruPamgc5HQdKeMUxHMV3A9K4aQNMBknyDd29KZ5uB8y8etSvtZTuPFRBPmzgkehNIB+QRx3pUuGXOMYNKujF+JLFl15PSnAhh1zTl5UZppjGcg4PtXO+yh2BXcCo9zLy3I9qcrBhwaAHU1gShAODjg+ld++kaYGZks7mDW7PTV1W+Mb2ru5MvJYFQCPTr0rjahLomq3IuJLq8gtrGFpMYO05YFsEjrgHuaJS6VdSa7HqYvk2xoY1h8n9wkEjOevHWoL7QZ7ybUWF6qC/hWIq0OSgHod3PU/lVX9iLT67Zx3KwDc5LIrFcHaWAI4znuMkDjNVfECahBcWl7pkrNKHKPalyEmXazfceODU1vo01vei4TUHRXCmeFEAWRlGMjOSvAGRU2pWV1dXFvNDerAsDb9hhD7jgjk5HYmlpPQFK1vLe/nh1KK7uEhEbtNCZCBG67eCvbHPFTL4jtDA0qxyELsIwAd284UcE4OccHFSDQ7Q31xdgMpuYjFMoOA/v9e1DdR0q6tdC+Da+ubtPNiVD5QYxxhhyQBlven8WwJL7U5bq6sTCLi3WO/WCVSVxJwcjgngY/Orq+IbJmfl/LWN5PMGCML16HI9sjmhlnp2oXUqRm4RLaznWeGT4Mx+axByCuR0z1759qvLoBjs7qze/mezmVkjh2qPLDe/U47U3QbI7/XJ7YIRplzulnjjUNtwQ3vnr7etWv17bLOkDJIJCyo6gqxjZgDggHPccjj88VJdGvJ7GKGfU2knhlSSObyQApXpkZ59+asW+kTQ6g06ahKsUuGlh2LiRwAM57ZwMgUviGytLqPxWu6Wbdp1gm83nd+zlCj0B9e5FQa9e3FnqLm5N7DZGIeTcWwLLE/OS4HUdOvFW7Xw81ndWkkd8TDZFxDEYxwjdQT3x6+lWLnTLma7mmh1BoUnUJJGYwwwB1Geh5/yp2rAqW2tyx3kVkYnuIY7RZpLtWGCD+/yenX3qVddguGgHwtwguEaS3Z1H7YAZIHPBxzg4pL4djju0eG5aO3FqLaSHaDvQZx83brSi0KZBBvv/ADBZoVtN0X2MjblufmIHHal8Q2QxeJI5RbMLK5WK6ZFildVCksCR3z2q9+s4bbTPjJ4pEVn2KgAZnYnAAwecnpQ+40wW+hW+jSNLPKSqxTQxFdm0jDE5IBH15oneacl5YJapuhETK0TL+4y8qcfdS+KHsG6rrxj0nUBDDNb3tsikxsFyoY8MCCQe9FrG0W1jbY1x+0IYrPIXKnHqSf40MufD093DctNfL8TdBUklEPyhF5AVc8c85JNGU8xMCRtxxgtjHNDaEkSY5xXMc01yQ2RS8wkDHU/lUjFtDuc9BTm4FdVQoxSYZWgZWQkMR69aVO2/MDnBA5BpV0YvxIfZOPsiu8VwfZH0pdKwfZR3g00oD04NOGaXNIAZq+o3GmQwvHbNcNLMkeFwMbmA7n34oXPrUtjrN3cTx3TwJZxyNApUiEknJxnHb3o3qtgdQtliScwyJKkqOF3YZTkcd6HXPh+a4F9m9BN7AsLMYeVCjGRggc5NUmq2Jll9dtFuvh13vhkRmUA7SwBHHU9R09aqeIo7iGzvdShvp4jDb4jRGwoYZOSO/UfhU0WiSwX3xMV/LGsu0zxKg2yMoxkZyRkAZFWdW019T06SyjnECyja7bNxI9uRii1ehlH4r9SWfx9zPd3SyiJChIYqx7jp1zTv1sq3LTT213FMlpJN5DFQu1WGe+N3P4VNqGkTX+lRWTXSq6MrGQRddpyBjPHQUy602W9vXneZQrWr2zII+cNjJBz1yBTtC2SPr0MfmZt5v2doLrgA5Q9uvWqzeJUOQtjdZMAuEAC/PH3PXjHoea5F4fuNsrPqjSPLaC1yYQAF57D6+v8ASpDoM5l8wXqA/CC1H7Ht6/a60fENj5fEUSDdHaTzILYXRZdoHln0yeT7VRm1g2+q3N6vxV1ZrZxzbEwVRSWy2DjsvuetQSWLnV4tN+JuFjTT/hmkSAgPz0yQQDtHXNXZdDkeK8ghu0jiuIUg2mLOxFBAwc+jGn8Q2XL7UUsmiHltLJO2yKJBy569+nHrQzVNdeWxh+Finic3i208YwJF9QDnuOhB70RvbBrr4WQ3AS5tm3JKqfLnGCNpPQj3qtJoDMFkN6Wk+JF1K5j+2wwAAM8AAY70lQbG6zplwmkxRaZe3cU/mExM1wxzkFtp55Hy456Zqlq+u3V54UFxp8vkXDQmWdh9qIKcMB6Etx+NHbm2nnmt3guhCkT7yDHu3HBHrxwTVO68NxPaXtray+QNQkLzNs3HB7DnjnJ+80JqthTJZNWh05fhIra6umgiEkpB3FFOeSWPJ4PHXiqHiDWludCuZNPe4OyFZRLA23Zu+znkH7qIzaRO8zzxXvkyTwiGciLIYDOCozweT6iq03hOI201taXb28E8CRSLtDZ2cKcnvjg+vtRoNloatbxXS2e15GDiJ3XBwxGeR17jn3qH+08ItZLo2F4IItwZyg4YPtI6/fViPSJ4NQkuYdRkjjlIeWAINrPjG71AOBkVCNCm/Uk2mteqfNlMhk8rBGW3EY3ev5UfENjbzWoDaX4miu7c2ZQyBCA+1jkMMHocGmz67PHd6hH+rJ3hsgCzqVyeCxOCfTGKdeaDNd/rDN4q/HrGrAQn5Avp83vT5rRrG7utRlllliuAglt4oN25goTI6nHtRoNlu0vlvpHCQuEVFcSZG07hnHXqB/KrI5l46AYofodg+naTBbEsGAywfkr6DPsMD7qJIoT7+9Q+9FLQ4niuA+tdPNNxTEcZRjPelSb7JpVvi/EliRweO4p3TmvIde/SHr2n65fWkD24jguJI0zFk4DEDvVJf0qeJsf95a//AOP+dR7Umx8ke2Vzr34rxUfpU8SnrJbc/wDyR/WrFv8ApL8SzOF32vP/AMn/ADo9qRLml2exfQV2s14bv9c1OATXUsQU/wB2LFaVY228vz9KPakTDKp7QqR96pakmox27SWcybgM4ZM1gNS8d+ILN/IC2yspIZinX7s0ezIl54qXFnpfTr09aW0cnpmvJW/SN4iQgM1uM9P2X+dc/wDaP4iHG+3Pv5P+dHsyK96J6yYQ3JOPocU1iVO1Wz/KvKE/SN4jkcJut8HriKq836S/ECzskL223J5MPb8aHikhxyqTpHrrfLgDnd1NcLHYABg15Mv6Q/ELBRvt/f8AY0Qi8ba9JH9qDp18qs3GuzSz0jA647V2NwCQASPpXl9z438RwNu823Mf/wCT/nQ+T9J3iBCNktvjjP7DOfzqljbRPNHsK5Bwe/UU5TtfnkCvH/8A2keJCWMctsWB6GHGPzpR/pH8UI5VjasvqIv51XtSDmj2bAPNd9q8Zj/SP4saZ1X4YKmC37HOB69a5dfpQ8TQthGtioOC/k8Gj2pC5q6PZf40gPv968aj/Sh4jkwN9suf3vJ/zq5b/pF8Q3LmKGW0eQjKoI8E/wAqFikwlNR7PWsUsV5lN4712GAMXg88KrPEYxwO/ep4/wBIF9IVCPGzEZbbFkL7Gq9iRi/Uwqz0bFcxjp+FedyeLvERnYxyW3lbDgGPkN/SlD4q8RmNDNcW4YnLBYhwPSn/AB5k/wAzFV2eifTpXCM15re+PNb05Q0ht5VfhCIsHd6EZrqfpA1U27NK0CSKMkBB/Wl7Euiv5MKtdHo7EYx3pVhvDnibVdW1W0SaaAwSbvNTYA4IUkfmBSrSEXFUzSM4z2jzLxYf+1Oq/wDWS/4zQgNg9aL+LP8AenVP+sl/xmg1WhkqdemaMaJF5l5GCMruGTQq0lWC5hkZQ6K4LKwyCKPXt/ZHWjNpqmO3+XamMAHAzgemc1RhltppHuWkwrBp0KIBjaKuA81nvC2tRX2mxq7qGUAdaPipZWGScFRLjKnPQivH/G8ca6zIF6da9Vvr2KytnkkcDC14x4ivvjdQeVnGM8AdaqK0c+d3NJAhiWIHYdPapEiyQWOB70xXTPyce9SjJ75++mTIju5FigKxnGeCT1NUTEQ4Ud+nvT9Rkyyx9abaqUljLhtoxWU2dmCPxNBpFh5m0SLnFGLvSzBbrcQkqUIyB3FVLW9tLV42dnEZXqFJHU/yxWka/wBM1TSpltJ1aQRkhTwePauCTldnZSqjPiKO5hdNvykcVkLyy8m8kjPylBuHpW00a5gvoxEEKv8AvZof4h0iJXMgjdiRjd2xW+N1Kjlloz8ThwVXHmMm3BHX3pojdriJYYVhZsKDvPJ9TUiOBIqwNu2nhc5wO/NSmGS3nYzRhWCZVgc4Wuu1dGXCSi5VouvZOloqSsHZCcADAYY7kZzg81FFoMq2AkmZIwrb5PMJOB9KI2NlcG3EysC6ENGCOo7g1LfalHFp7SYDFjsCns3ofpWqiu2ee800+MN7BHwFrIXESylUwcsNo54H0p0N2NOuvL+GEk0QwZD2z2GKQu5bm3lju7kQ+c6nG3BYcfyFTS2MyvHLGsb/AA5Ideme4z68VK/Rq34myW4mjuDDeeSFuHJVVZ8KfetP4T0iO8YG4tj5BTKNG3yk8Zz3B5rDahtSUzNHI6SNwSMYGe1bnw1rjaVZou3zoHUHaTgg465o2xfCFOXQR8RaFBYQrdWwZBu2uhOcHHBFZ8PnqKK6z4hfV9saxeTCnOM5JPvQgsO1aRutnJmcHP4dDLi3gugglXdtORnsapjR4w+BIPLYgk7QWJ+vpV7OMV3dj7+9OkyFOUdJljwlpYt/FsNzv3KQ+0HqPkNKr3hn/wDHrbn+9/hNKsZqmer6OTljbf3/AMPOfFqkeKdUyMZu5Tz/AMxoLjPatL4m1KRfEupQXCLcwLeS4STqPnPQ9RQsWthd7mtpvIftFOeD9G6fjioOltrtFFVPWp0yBy2Kbc2lxaMFniZM8gkcEex700Ek+1MT2g/pGuz6dICkn41qYfH90qYJzjvXnabuwNWEV8cnA96DnliV2jWX3iW61TcslxsTqzE4Ciszc31iZD5Tzsf77KMH7qZcMPgpI433O2M+4oOAWbAyTTKx4o7YdidT8wPX0qyWUW5PR8/dQ6AGOFVPOBVgyB4iMlSKZnKNspTyGWfcVAb0FSkk4YglsYBzVXOJCQcnv71ZhVnClTjHQ1jI74aVHp66FZ3XhGztpiscgQFX4yGP8altNAstN00t8ryIpCleCfrQrRtR+I09TdtcXDxADCq20jA/Mc1qphDJYM6tuR48g/dXBJtOjopGP0KzjaFpN5VskDA9uv5VPqlq1xZyxuAoIHz/ALp9Sf40J0e7mh+IhifcEfC/TP8Ar8a05ZttyzfOigKFHrk8/wAK26ZyzPM5LSW1lYW/7VSflwDk/dTpre9kt/PmHlhTgBjy33Ve1BzbajMtuVhCS43EcE46DHTrTbfy1kAktmkc8bSxOT3I7V2RSezKWaajXgvJNcwlEhumYtGG5XKn7yeD91PtSs0Ia4spm8iQkgkNz6449fSqmqtJ8PhiVVCF2LgA+nP+ulELS/FpZRRAG4lA+YRnOB6/wrZd7PNnfG4rbBupWdxPqBBhfErApuFGbOwIj/2lXLAjG4jHAwOn86u2t9FdwiWPJ9Qeq05n56j2q1BdnLP1EmuFVRXuLWK4XbKiso/KonlgtVRGkVBwqgmm32ox2sRdnGecA96w9zqM11cM0jZBPSolNeDpwemnkXydI3xYBhgcGlkjJxnigeg6qLpTbS8SIPlyeoo5u5x3qou1Zhkg8cuLEGOOa6D2IrtI+x/yqjMLeGT/AO/rYcfv/wCE0qb4Yydftj/z/wCA0qxydnreh/rf+/8ADz3xWFPinVMtj/bJf8ZoPiIclyaKeLf96tV/6yX/ABmgo61mjtaCdtqstonlo3mQ94pBuU/canW40273fL8HKenBaM/zH50GwQuSDiuhgABtOc9c0yHBPYVubK7t8MQrxN0kiIZT94qEQznkIze45/hXbO7ns0RoJXR5GwSDwV9COhoxax2jXBkeNgqfvRtjLd+PrSvZE04xsDcqTuyPXIrgwDnjmtPqEelfCIZbyXe+QPNiBx94JodFpemyj5NTjJ9CcfxFLmhJNq6BW/jGad5hFGB4fiblJ1fPpIKUnh9kU/IW+jA0c4/YvPT/APhnuGJOKntXyCuSCOQR2q42kTJz8JJ+BxUcds0UgJgZfcg0nTXZ0KVGu8M6jZRWhiuSpl/ddTkmtSlz8TZShkMKou1I2+0x7fjXnDwW08SPFAyXKj5+6ye49DWr8LXfxVzH5rOxiH7IHoD6/WuWWJcuzV5ko2wfa6Vc6Rqk1pcIPO3Dd6Dvx+FaOxkiEDYkWQbsjcMGqmt3JOvrHJESzLuDbvbH8Kk0+6jeVgYihXCfKep7fzoktmf5R5IBeI9PtYtVguXlaN5vmOBkE56+3+VU4YYVTbAypNEzZySocc/lz1ol4jJTz7hoWkVflUZJHtWcubmVLe3HxJDvGRg9ef8AWPurvhUYnmZITlKnoJGYam37IojKpDNkNuPaotPs9QieJZo0aNH6n7Q9wabZXHw8MRKRHacPuBVxT7zX1hyB8pBIOOtPnHt9ke3k/GC0GJLmG2BLFQT1460A1LxKsYKQEFu5oHe6vNdEjO1fShxLNUynKffR0YfRwx7e2T3V9NdOWkcnNV/ekEJqVISevSp6O0ltLhreeO5j+0h5rdQTCeBJUPDDI56Vg9pt/nxkH24NaDRtXWaT4QRbFC/Jg5+uauEqZx+rxc48l4NCrEdfrTxyMGoVbIyeDT+ccGtzyWGvDOP1/bY/4v8ACaVM8LnPiC24/v8A+E0qxydnq+h/rf8Av/Dzrxd/vTqv/WS/4zQTNGvFw/7Var/1kv8AjNBhGx6Ams0dzJ3vJHtEtjjYjEjjmq/enmCVesZGa55Un9xvwp2JJII2jRXEUUQH7VG4HqKs6lpt8hWVP2iKMDyxyv1FCYDPbSrLGrBl6cVrdH121Fttu7oxyktuG3NYT5Rdo0VPTBs6vN4dikIbdG4DZ9OR/SgwbGRXpdo1hqcG2N2lUghlbqR7VgtU019P1R7QAsM5Q+oNLFO7TCUPoqo8v7jN9xok5ubfyczv+0UNk+9ENI0yFYGeSPdyQytU+qafFFp26NiRE2VzzgHqPpQ5Js6oYZKNgyO7v1EoBJMJ+YDrj1qW31lzKiPnDHBzXEmMBiu8bg6+VJ9R/limXtvE7fEQbRG+DgHkHvxUtR+h06NbbaHdkLLGGXIJwVyDggfzov4dtZNJ3LPEAGPUj16VZ8M6h8ZZWIB+Zbco31LKKP20ZnsIjIN0ix7XA9QQD/CsJ4+So5ZSUZU0Y/XNj61byqo5DIfQ4z/lXUT51ChQACTgd6XiLbF4xhgYKkCRbwTx25/MUP1HxHYWsQ+EJlk9Two/rVxxtJI7sOTHHHsNG4tI7IyXDouEB+bqf615/rk1hJqDXEO4IMYQ+oqlf65LcHly5AwCew9qDvK0hyxJNdMU6OPNkWR6Rbu9SknY4JANVJZWlbcSST1pldArRKjFDQpJ6VIENdQZNFLXTT5fxF04t4f7zdT9BR2TKSitlSG0eRgqIzMegAyTV5ra108Br198naCM5P3mporqe4/2bRoDEnR52+0fv7US0/QoLU+bKfOl67m6CqUTkyZ6/LX68gxbG91ja0yC2tV5VAMUZsrC3sowIkHue5q6SB9OlRtjORxVpUcU80pqukOABOMY+tPACmox1607f2AxVWY0GPC+P7RWuP8Aj/wGlXPCx/7Q2v8A+v8AwGlWU+z1PR/1v/Tzrxf/AL1ar/1kv+M0PtRkGiHi7/erVP8ArJf8ZqhZuoPMeah9HZ5L1whDp/yiuInHNT3RXepxj5RTUK447+1ZWFHBHjtQiYlLh/UMaPAjA4oHdD/bJB/xmrg9gFtF1Z7SeOQE/Ic47Vq9btrfUGs9SgOSTtcenf8AjWJSymWKNgjFdpbgduma1PhzV4opbSwbY3nuUk3jIGfs5++spx+Vo1hPjthCC3KM2MANyRjvVKSUJcSWkg/ZNxg9s9qM6zCuk3CyQ7zCSPMjbkxn2PcfWg+uRKFhvFPyN8rEfkazR6akpQtApbcrJPYuc5G6M+pH9RVJSBxRWZXlgjukH7W3PPuM/wCvxqpeBRc52YjlAdD3wf8APIq0YyjRs/0cSLM9xbtjdGu9c9xkZ/MCt1pRC3Jt24/bSrj24avJ/BWofAeJrbLYSUmJvvr0DV/E2k6Bqtut7c7Jvid7BUJwm3aScUq2cWePys8+/SXqVwviyeAvlYQFQ+3J/iTWOmupJRgnArTePEjv9cvr+0lSaASFg6NkMpPB/OskK6IJUZUc5pwGaeEz2qRIapsZGEz0pwTnAG4nsKIRWcSRLPdzCKJjwoGZH+i/zNR3tjcxwrcm2e2tZc+XvOS+KVhWrK0cy28yyYDuvIXPGferaP8AGXIlvphIeyBsAe1CwADzUg2kVRm4JmsguxHGEiiVE7AHijGnwTXzDKlAe+M1ldCvohuguuQOUOfyr0LQTC8EUke4xuewLY9uhpxlejzs2DiwVqdlJpyBt6vQRtRkDECJT99bzV7W3niYcvjnOzp+YrB3kQim2Hk+gXk/dVNkQgumIanIeRGB99c/Wbk4MY+uapnjjDfepIpgYZz0H/KamzVY4/Rq/Bl+83iqziIXB8zOP+RqVVfAxB8XWPIzmTj/APbalUs68EUo6Mt4uH/arVD/APWS/wCM1Ss42Y4C8k19BTeHtEuJXln0awlkclmd7ZCWJ6kkjk1xfDegqcromnD6Wqf0pPo6DxK7iKyhW7KP4VxEUDHJFe4nQNGY5OkWJPvbJ/SkNB0YdNJsR9LdP6VlQHjCRZxiMkUAmjMmqvGO8uPzr6H/AFJpH/ldl/6dP6VH/ZzQvM8z9S6fvznd8Kmc/XFVFUJnmupQfq+40uFQ0az26L8p5GXyw/CqGsW1lYXAFqgS4S4YuB2C4AP3nNexS6ZYTlDNY20hj+xviU7fpkcVHJo2lTSmWXTLN5G6u0Ckn78VCRJhPEt7JdNb3WnSqziEGdMeo4NBzcpqmmS2WxVmK5j2EFWI549K9W/Vmn7y/wADbbiACfKXJAGB29KYmi6TG25NLs1bO7IgUHPr0o4nfjyNRSPItGuEciGUfLMuxvr0/wBfSoL21KQSxM2ZLNzj3Q/54/GvYxoekA7hpVkDnORbp19elObSNMd2dtOtGZhtJMCkkenSlx2ae5cdo8KhcxSrIpwyncPrXoOrJpmraN+tZ7WOd5Xiy2PmUMCGAPb5h+dbAeHtEHTR7D/0yf0qZdL05IDAlhbLETkxiFQpP0xT4nNkalE8W8L2Fpd6heWVzF5qqh2Fj9nnB+/mgmpaRNpupS2kgOUOVP8AeHY19AQ6JpNs7PBpdnEzfaZLdFJ/AV240XSbpw9zplnMwGA0kCsQPvFaLsl08aPnk7IeGOTV1G8wKllCzuSA0zjgH0Uf15+le5nwz4fJydD00n/pI/6VMNF0kKijS7MLGcoBAuF+nHFNkwVs870rwxp+jxfGXhF3conmEvyFPoB3+prM+Lr26WO0065ILRqZnGOVZu1e3tp1i5y1nbsfeJT/ACqvNoGi3L759IsZWAxl7ZGOPvFKPZvlklGkj5vJzSDYr6M/sv4e/wDIdN/9JH/Sl/Zfw9/5Dpv/AKSP+laHGfPELlWyK3PgHU5GNzZs0rFQJIwkhUDseh+lenDwx4fHTQtN/wDSR/0qWDQdGtZPMt9JsYX/AL0duin8QKXkmauNGMvNaRAxt7N94+2/yKPoTms7cXrXu903Ed9qqfpzmvW5tNsLhNk9jbyrnO14lYfmKi/Umk7PL/Vdns/u/Dpj8MU7Ob2keJSNubABJPqBz7VEjGMFmXj0Ar2/+zuh/wDk1hx/9Mn9K6fD2iHro9gf/wCMn9KCuB5f4ElLeMbFdxx+04Ix/wCG1KvUrfRNJtJ1uLbS7OCZc7ZI7dFYZGDggZ6UqRvCNKj/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62AE3F13-9793-4760-9AD7-9702CAEC493A}"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91927758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1502</Words>
  <Application>Microsoft Office PowerPoint</Application>
  <PresentationFormat>On-screen Show (4:3)</PresentationFormat>
  <Paragraphs>138</Paragraphs>
  <Slides>46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Calibri Light</vt:lpstr>
      <vt:lpstr>Wingdings</vt:lpstr>
      <vt:lpstr>Proposal</vt:lpstr>
      <vt:lpstr>Office Theme</vt:lpstr>
      <vt:lpstr>Faith and Freedom</vt:lpstr>
      <vt:lpstr>America’s Freedom and Greatness is built upon a Christian Foundation</vt:lpstr>
      <vt:lpstr>PowerPoint Presentation</vt:lpstr>
      <vt:lpstr>PowerPoint Presentation</vt:lpstr>
      <vt:lpstr>PowerPoint Presentation</vt:lpstr>
      <vt:lpstr>Rodney Stark</vt:lpstr>
      <vt:lpstr>Rodney Stark</vt:lpstr>
      <vt:lpstr>Rodney Stark</vt:lpstr>
      <vt:lpstr>Rodney Stark</vt:lpstr>
      <vt:lpstr>Rodney Stark</vt:lpstr>
      <vt:lpstr>Rodney Stark</vt:lpstr>
      <vt:lpstr>Rodney Stark</vt:lpstr>
      <vt:lpstr>Rodney Stark</vt:lpstr>
      <vt:lpstr>America’s Freedom and Greatness is built upon a Christian Foundation</vt:lpstr>
      <vt:lpstr>America’s Freedom and Greatness is Diminishing as We Reject our Faith in God</vt:lpstr>
      <vt:lpstr>True Freedom is based on a proper understanding of things as they really are</vt:lpstr>
      <vt:lpstr>True Freedom is based on a proper understanding of things as they really are</vt:lpstr>
      <vt:lpstr>True Freedom is based on a proper understanding of things as they really are</vt:lpstr>
      <vt:lpstr>True Freedom is based on a proper understanding of things as they really are</vt:lpstr>
      <vt:lpstr>America has been loosing its freedom for a long time</vt:lpstr>
      <vt:lpstr>America has been loosing its freedom for a long time</vt:lpstr>
      <vt:lpstr>America has been loosing its freedom for a long time</vt:lpstr>
      <vt:lpstr>America has been loosing its freedom for a long time</vt:lpstr>
      <vt:lpstr>True freedom is based on the knowledge of God</vt:lpstr>
      <vt:lpstr>True freedom is based on the knowledge of God</vt:lpstr>
      <vt:lpstr>Without it’s Christian foundation, freedom becomes chaos, chaos become anarchy, and anarchy leads to despotism.</vt:lpstr>
      <vt:lpstr>PowerPoint Presentation</vt:lpstr>
      <vt:lpstr>Freedom to Chaos</vt:lpstr>
      <vt:lpstr>Freedom to Chaos</vt:lpstr>
      <vt:lpstr>God’s Verdict is Clear</vt:lpstr>
      <vt:lpstr>God’s Verdict is Clear</vt:lpstr>
      <vt:lpstr>God’s Verdict is Clear</vt:lpstr>
      <vt:lpstr>The World Distorts or Ignores the Facts</vt:lpstr>
      <vt:lpstr>PowerPoint Presentation</vt:lpstr>
      <vt:lpstr>PowerPoint Presentation</vt:lpstr>
      <vt:lpstr>PowerPoint Presentation</vt:lpstr>
      <vt:lpstr>PowerPoint Presentation</vt:lpstr>
      <vt:lpstr>Chaos to Anarchy</vt:lpstr>
      <vt:lpstr>Loss of Religious Freedom</vt:lpstr>
      <vt:lpstr>Chaos to Anarchy</vt:lpstr>
      <vt:lpstr>Chaos to Anarchy</vt:lpstr>
      <vt:lpstr>Chaos to Anarchy</vt:lpstr>
      <vt:lpstr>Chaos to Anarchy</vt:lpstr>
      <vt:lpstr>PowerPoint Presentation</vt:lpstr>
      <vt:lpstr>The White House, June 26, 2015</vt:lpstr>
      <vt:lpstr>Response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Barreca</dc:creator>
  <cp:lastModifiedBy>Paul Barreca</cp:lastModifiedBy>
  <cp:revision>17</cp:revision>
  <dcterms:created xsi:type="dcterms:W3CDTF">2015-06-27T18:34:51Z</dcterms:created>
  <dcterms:modified xsi:type="dcterms:W3CDTF">2015-06-28T14:11:09Z</dcterms:modified>
</cp:coreProperties>
</file>