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6" r:id="rId3"/>
    <p:sldMasterId id="2147483700" r:id="rId4"/>
  </p:sldMasterIdLst>
  <p:notesMasterIdLst>
    <p:notesMasterId r:id="rId16"/>
  </p:notesMasterIdLst>
  <p:sldIdLst>
    <p:sldId id="260" r:id="rId5"/>
    <p:sldId id="261" r:id="rId6"/>
    <p:sldId id="262" r:id="rId7"/>
    <p:sldId id="256" r:id="rId8"/>
    <p:sldId id="257" r:id="rId9"/>
    <p:sldId id="263" r:id="rId10"/>
    <p:sldId id="264" r:id="rId11"/>
    <p:sldId id="265" r:id="rId12"/>
    <p:sldId id="266" r:id="rId13"/>
    <p:sldId id="259"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7" d="100"/>
          <a:sy n="97" d="100"/>
        </p:scale>
        <p:origin x="77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6AF6BA-BFDB-4DF8-AC6C-43E737317EC2}" type="datetimeFigureOut">
              <a:rPr lang="en-US" smtClean="0"/>
              <a:t>6/15/2015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08C003-C4C0-4206-AD30-0A7C80F415D3}" type="slidenum">
              <a:rPr lang="en-US" smtClean="0"/>
              <a:t>‹#›</a:t>
            </a:fld>
            <a:endParaRPr lang="en-US"/>
          </a:p>
        </p:txBody>
      </p:sp>
    </p:spTree>
    <p:extLst>
      <p:ext uri="{BB962C8B-B14F-4D97-AF65-F5344CB8AC3E}">
        <p14:creationId xmlns:p14="http://schemas.microsoft.com/office/powerpoint/2010/main" val="3747039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A9EB3A-5510-4196-8ADE-97F47D796DEA}" type="slidenum">
              <a:rPr lang="en-US" altLang="en-US">
                <a:solidFill>
                  <a:srgbClr val="000000"/>
                </a:solidFill>
              </a:rPr>
              <a:pPr/>
              <a:t>5</a:t>
            </a:fld>
            <a:endParaRPr lang="en-US" altLang="en-US">
              <a:solidFill>
                <a:srgbClr val="000000"/>
              </a:solidFill>
            </a:endParaRPr>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2205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65271-74E9-41C5-A224-D56EB52AA169}" type="slidenum">
              <a:rPr lang="en-US" altLang="en-US">
                <a:solidFill>
                  <a:srgbClr val="000000"/>
                </a:solidFill>
              </a:rPr>
              <a:pPr/>
              <a:t>10</a:t>
            </a:fld>
            <a:endParaRPr lang="en-US" altLang="en-US">
              <a:solidFill>
                <a:srgbClr val="000000"/>
              </a:solidFill>
            </a:endParaRPr>
          </a:p>
        </p:txBody>
      </p:sp>
      <p:sp>
        <p:nvSpPr>
          <p:cNvPr id="175106" name="Rectangle 2"/>
          <p:cNvSpPr>
            <a:spLocks noGrp="1" noRot="1" noChangeAspect="1" noChangeArrowheads="1" noTextEdit="1"/>
          </p:cNvSpPr>
          <p:nvPr>
            <p:ph type="sldImg"/>
          </p:nvPr>
        </p:nvSpPr>
        <p:spPr>
          <a:ln/>
        </p:spPr>
      </p:sp>
      <p:sp>
        <p:nvSpPr>
          <p:cNvPr id="175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85081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7C40808-E84A-4E74-AAF2-8E24FF2474E5}"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412384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40808-E84A-4E74-AAF2-8E24FF2474E5}"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1448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40808-E84A-4E74-AAF2-8E24FF2474E5}"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2706133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1280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28007" name="Rectangle 7"/>
          <p:cNvSpPr>
            <a:spLocks noGrp="1" noChangeArrowheads="1"/>
          </p:cNvSpPr>
          <p:nvPr>
            <p:ph type="dt" sz="quarter" idx="2"/>
          </p:nvPr>
        </p:nvSpPr>
        <p:spPr/>
        <p:txBody>
          <a:bodyPr/>
          <a:lstStyle>
            <a:lvl1pPr>
              <a:defRPr/>
            </a:lvl1pPr>
          </a:lstStyle>
          <a:p>
            <a:endParaRPr lang="en-US" altLang="en-US">
              <a:solidFill>
                <a:srgbClr val="FFFFFF"/>
              </a:solidFill>
            </a:endParaRPr>
          </a:p>
        </p:txBody>
      </p:sp>
      <p:sp>
        <p:nvSpPr>
          <p:cNvPr id="128008" name="Rectangle 8"/>
          <p:cNvSpPr>
            <a:spLocks noGrp="1" noChangeArrowheads="1"/>
          </p:cNvSpPr>
          <p:nvPr>
            <p:ph type="ftr" sz="quarter" idx="3"/>
          </p:nvPr>
        </p:nvSpPr>
        <p:spPr/>
        <p:txBody>
          <a:bodyPr/>
          <a:lstStyle>
            <a:lvl1pPr>
              <a:defRPr/>
            </a:lvl1pPr>
          </a:lstStyle>
          <a:p>
            <a:endParaRPr lang="en-US" altLang="en-US">
              <a:solidFill>
                <a:srgbClr val="FFFFFF"/>
              </a:solidFill>
            </a:endParaRPr>
          </a:p>
        </p:txBody>
      </p:sp>
      <p:sp>
        <p:nvSpPr>
          <p:cNvPr id="128009" name="Rectangle 9"/>
          <p:cNvSpPr>
            <a:spLocks noGrp="1" noChangeArrowheads="1"/>
          </p:cNvSpPr>
          <p:nvPr>
            <p:ph type="sldNum" sz="quarter" idx="4"/>
          </p:nvPr>
        </p:nvSpPr>
        <p:spPr/>
        <p:txBody>
          <a:bodyPr/>
          <a:lstStyle>
            <a:lvl1pPr>
              <a:defRPr/>
            </a:lvl1pPr>
          </a:lstStyle>
          <a:p>
            <a:fld id="{55560788-7BE3-479A-BD33-4433E4EACDFE}"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561239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4F960B1-8A72-439C-9AD3-8902E3A1670E}"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842827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2C9E758-3C6B-40F2-A7A8-D05024AE4CC4}"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596188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A6E4E834-7A93-45F5-B8A3-60AA067F6A9F}"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744978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8BCFAC89-6E1D-41CB-AEE9-C85D0D99098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674171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7449240-7762-4CCC-8754-794AF2AA8857}"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9588170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45FCDA5E-1FDE-404B-88ED-F368024061E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132731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AAEA5DE-9170-4C1F-ADE1-ED71A946B1ED}"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16020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40808-E84A-4E74-AAF2-8E24FF2474E5}"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3811513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316569F-2635-4663-94ED-6B2FAAEAF72F}"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730209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567B8B8-6241-4E59-85BE-D1DC6A43A5A8}"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40781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DECB5C7-DE05-4DB5-AA4F-98B4126E9E3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2825698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526A40B-E27D-415F-AB23-C43DC934AB6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6267606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147D4AE-8953-4908-AF77-BCD1F61FEA18}"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13152575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sz="quarter"/>
          </p:nvPr>
        </p:nvSpPr>
        <p:spPr>
          <a:xfrm>
            <a:off x="685800" y="1676400"/>
            <a:ext cx="7772400" cy="1828800"/>
          </a:xfrm>
        </p:spPr>
        <p:txBody>
          <a:bodyPr/>
          <a:lstStyle>
            <a:lvl1pPr>
              <a:defRPr/>
            </a:lvl1pPr>
          </a:lstStyle>
          <a:p>
            <a:pPr lvl="0"/>
            <a:r>
              <a:rPr lang="en-US" altLang="en-US" noProof="0" smtClean="0"/>
              <a:t>Click to edit Master title style</a:t>
            </a:r>
          </a:p>
        </p:txBody>
      </p:sp>
      <p:sp>
        <p:nvSpPr>
          <p:cNvPr id="1280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28007" name="Rectangle 7"/>
          <p:cNvSpPr>
            <a:spLocks noGrp="1" noChangeArrowheads="1"/>
          </p:cNvSpPr>
          <p:nvPr>
            <p:ph type="dt" sz="quarter" idx="2"/>
          </p:nvPr>
        </p:nvSpPr>
        <p:spPr/>
        <p:txBody>
          <a:bodyPr/>
          <a:lstStyle>
            <a:lvl1pPr>
              <a:defRPr/>
            </a:lvl1pPr>
          </a:lstStyle>
          <a:p>
            <a:endParaRPr lang="en-US" altLang="en-US">
              <a:solidFill>
                <a:srgbClr val="FFFFFF"/>
              </a:solidFill>
            </a:endParaRPr>
          </a:p>
        </p:txBody>
      </p:sp>
      <p:sp>
        <p:nvSpPr>
          <p:cNvPr id="128008" name="Rectangle 8"/>
          <p:cNvSpPr>
            <a:spLocks noGrp="1" noChangeArrowheads="1"/>
          </p:cNvSpPr>
          <p:nvPr>
            <p:ph type="ftr" sz="quarter" idx="3"/>
          </p:nvPr>
        </p:nvSpPr>
        <p:spPr/>
        <p:txBody>
          <a:bodyPr/>
          <a:lstStyle>
            <a:lvl1pPr>
              <a:defRPr/>
            </a:lvl1pPr>
          </a:lstStyle>
          <a:p>
            <a:endParaRPr lang="en-US" altLang="en-US">
              <a:solidFill>
                <a:srgbClr val="FFFFFF"/>
              </a:solidFill>
            </a:endParaRPr>
          </a:p>
        </p:txBody>
      </p:sp>
      <p:sp>
        <p:nvSpPr>
          <p:cNvPr id="128009" name="Rectangle 9"/>
          <p:cNvSpPr>
            <a:spLocks noGrp="1" noChangeArrowheads="1"/>
          </p:cNvSpPr>
          <p:nvPr>
            <p:ph type="sldNum" sz="quarter" idx="4"/>
          </p:nvPr>
        </p:nvSpPr>
        <p:spPr/>
        <p:txBody>
          <a:bodyPr/>
          <a:lstStyle>
            <a:lvl1pPr>
              <a:defRPr/>
            </a:lvl1pPr>
          </a:lstStyle>
          <a:p>
            <a:fld id="{55560788-7BE3-479A-BD33-4433E4EACDFE}"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040768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4F960B1-8A72-439C-9AD3-8902E3A1670E}"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4755696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92C9E758-3C6B-40F2-A7A8-D05024AE4CC4}"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8663239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A6E4E834-7A93-45F5-B8A3-60AA067F6A9F}"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41747660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8BCFAC89-6E1D-41CB-AEE9-C85D0D99098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464843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C40808-E84A-4E74-AAF2-8E24FF2474E5}" type="datetimeFigureOut">
              <a:rPr lang="en-US" smtClean="0"/>
              <a:t>6/15/2015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9950052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C7449240-7762-4CCC-8754-794AF2AA8857}"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24079450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45FCDA5E-1FDE-404B-88ED-F368024061E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408290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7AAEA5DE-9170-4C1F-ADE1-ED71A946B1ED}"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6125868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B316569F-2635-4663-94ED-6B2FAAEAF72F}"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7828987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0567B8B8-6241-4E59-85BE-D1DC6A43A5A8}"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632122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DECB5C7-DE05-4DB5-AA4F-98B4126E9E30}"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0909377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81200"/>
            <a:ext cx="8229600" cy="4114800"/>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ltLang="en-US">
              <a:solidFill>
                <a:srgbClr val="FFFFFF"/>
              </a:solidFill>
            </a:endParaRPr>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ltLang="en-US">
              <a:solidFill>
                <a:srgbClr val="FFFFFF"/>
              </a:solidFill>
            </a:endParaRPr>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3526A40B-E27D-415F-AB23-C43DC934AB6B}"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10750353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solidFill>
                <a:srgbClr val="FFFFFF"/>
              </a:solidFill>
            </a:endParaRPr>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solidFill>
                <a:srgbClr val="FFFFFF"/>
              </a:solidFill>
            </a:endParaRP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5147D4AE-8953-4908-AF77-BCD1F61FEA18}" type="slidenum">
              <a:rPr lang="en-US" altLang="en-US">
                <a:solidFill>
                  <a:srgbClr val="FFFFFF"/>
                </a:solidFill>
              </a:rPr>
              <a:pPr/>
              <a:t>‹#›</a:t>
            </a:fld>
            <a:endParaRPr lang="en-US" altLang="en-US">
              <a:solidFill>
                <a:srgbClr val="FFFFFF"/>
              </a:solidFill>
            </a:endParaRPr>
          </a:p>
        </p:txBody>
      </p:sp>
    </p:spTree>
    <p:extLst>
      <p:ext uri="{BB962C8B-B14F-4D97-AF65-F5344CB8AC3E}">
        <p14:creationId xmlns:p14="http://schemas.microsoft.com/office/powerpoint/2010/main" val="36422385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01641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730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7C40808-E84A-4E74-AAF2-8E24FF2474E5}"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15079514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8570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1590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3206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346580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3550368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270731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29147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525090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3448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7C40808-E84A-4E74-AAF2-8E24FF2474E5}" type="datetimeFigureOut">
              <a:rPr lang="en-US" smtClean="0"/>
              <a:t>6/15/2015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160343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C40808-E84A-4E74-AAF2-8E24FF2474E5}" type="datetimeFigureOut">
              <a:rPr lang="en-US" smtClean="0"/>
              <a:t>6/15/2015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43331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C40808-E84A-4E74-AAF2-8E24FF2474E5}" type="datetimeFigureOut">
              <a:rPr lang="en-US" smtClean="0"/>
              <a:t>6/15/2015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359569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C40808-E84A-4E74-AAF2-8E24FF2474E5}"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700655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C40808-E84A-4E74-AAF2-8E24FF2474E5}" type="datetimeFigureOut">
              <a:rPr lang="en-US" smtClean="0"/>
              <a:t>6/15/2015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D3F4E2-32DA-46FF-BFF9-249E20E5ABDD}" type="slidenum">
              <a:rPr lang="en-US" smtClean="0"/>
              <a:t>‹#›</a:t>
            </a:fld>
            <a:endParaRPr lang="en-US"/>
          </a:p>
        </p:txBody>
      </p:sp>
    </p:spTree>
    <p:extLst>
      <p:ext uri="{BB962C8B-B14F-4D97-AF65-F5344CB8AC3E}">
        <p14:creationId xmlns:p14="http://schemas.microsoft.com/office/powerpoint/2010/main" val="8240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image" Target="../media/image1.jpg"/><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C40808-E84A-4E74-AAF2-8E24FF2474E5}" type="datetimeFigureOut">
              <a:rPr lang="en-US" smtClean="0"/>
              <a:t>6/15/2015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D3F4E2-32DA-46FF-BFF9-249E20E5ABDD}" type="slidenum">
              <a:rPr lang="en-US" smtClean="0"/>
              <a:t>‹#›</a:t>
            </a:fld>
            <a:endParaRPr lang="en-US"/>
          </a:p>
        </p:txBody>
      </p:sp>
    </p:spTree>
    <p:extLst>
      <p:ext uri="{BB962C8B-B14F-4D97-AF65-F5344CB8AC3E}">
        <p14:creationId xmlns:p14="http://schemas.microsoft.com/office/powerpoint/2010/main" val="19366611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0">
          <a:fgClr>
            <a:srgbClr val="9999FF"/>
          </a:fgClr>
          <a:bgClr>
            <a:srgbClr val="FFFFFF"/>
          </a:bgClr>
        </a:pattFill>
        <a:effectLst/>
      </p:bgPr>
    </p:bg>
    <p:spTree>
      <p:nvGrpSpPr>
        <p:cNvPr id="1" name=""/>
        <p:cNvGrpSpPr/>
        <p:nvPr/>
      </p:nvGrpSpPr>
      <p:grpSpPr>
        <a:xfrm>
          <a:off x="0" y="0"/>
          <a:ext cx="0" cy="0"/>
          <a:chOff x="0" y="0"/>
          <a:chExt cx="0" cy="0"/>
        </a:xfrm>
      </p:grpSpPr>
      <p:sp>
        <p:nvSpPr>
          <p:cNvPr id="126979" name="Rectangle 3"/>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26980" name="Rectangle 4"/>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6985"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endParaRPr lang="en-US" altLang="en-US">
              <a:solidFill>
                <a:srgbClr val="FFFFFF"/>
              </a:solidFill>
            </a:endParaRPr>
          </a:p>
        </p:txBody>
      </p:sp>
      <p:sp>
        <p:nvSpPr>
          <p:cNvPr id="126986"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endParaRPr lang="en-US" altLang="en-US">
              <a:solidFill>
                <a:srgbClr val="FFFFFF"/>
              </a:solidFill>
            </a:endParaRPr>
          </a:p>
        </p:txBody>
      </p:sp>
      <p:sp>
        <p:nvSpPr>
          <p:cNvPr id="126987"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fld id="{1E9A8A71-CBB9-47EC-AB61-6E14CBD42496}" type="slidenum">
              <a:rPr lang="en-US" altLang="en-US">
                <a:solidFill>
                  <a:srgbClr val="FFFFFF"/>
                </a:solidFill>
              </a:rPr>
              <a:pPr fontAlgn="base">
                <a:spcBef>
                  <a:spcPct val="0"/>
                </a:spcBef>
                <a:spcAft>
                  <a:spcPct val="0"/>
                </a:spcAft>
              </a:pPr>
              <a:t>‹#›</a:t>
            </a:fld>
            <a:endParaRPr lang="en-US" altLang="en-US">
              <a:solidFill>
                <a:srgbClr val="FFFFFF"/>
              </a:solidFill>
            </a:endParaRPr>
          </a:p>
        </p:txBody>
      </p:sp>
    </p:spTree>
    <p:extLst>
      <p:ext uri="{BB962C8B-B14F-4D97-AF65-F5344CB8AC3E}">
        <p14:creationId xmlns:p14="http://schemas.microsoft.com/office/powerpoint/2010/main" val="3538607732"/>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fontAlgn="base">
        <a:spcBef>
          <a:spcPct val="0"/>
        </a:spcBef>
        <a:spcAft>
          <a:spcPct val="0"/>
        </a:spcAft>
        <a:defRPr sz="4400" kern="12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C0C0C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C0C0C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C0C0C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pattFill prst="pct50">
          <a:fgClr>
            <a:srgbClr val="9999FF"/>
          </a:fgClr>
          <a:bgClr>
            <a:srgbClr val="FFFFFF"/>
          </a:bgClr>
        </a:pattFill>
        <a:effectLst/>
      </p:bgPr>
    </p:bg>
    <p:spTree>
      <p:nvGrpSpPr>
        <p:cNvPr id="1" name=""/>
        <p:cNvGrpSpPr/>
        <p:nvPr/>
      </p:nvGrpSpPr>
      <p:grpSpPr>
        <a:xfrm>
          <a:off x="0" y="0"/>
          <a:ext cx="0" cy="0"/>
          <a:chOff x="0" y="0"/>
          <a:chExt cx="0" cy="0"/>
        </a:xfrm>
      </p:grpSpPr>
      <p:sp>
        <p:nvSpPr>
          <p:cNvPr id="126979" name="Rectangle 3"/>
          <p:cNvSpPr>
            <a:spLocks noGrp="1" noChangeArrowheads="1"/>
          </p:cNvSpPr>
          <p:nvPr>
            <p:ph type="title"/>
          </p:nvPr>
        </p:nvSpPr>
        <p:spPr bwMode="auto">
          <a:xfrm>
            <a:off x="457200" y="3810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26980" name="Rectangle 4"/>
          <p:cNvSpPr>
            <a:spLocks noGrp="1" noChangeArrowheads="1"/>
          </p:cNvSpPr>
          <p:nvPr>
            <p:ph type="body" idx="1"/>
          </p:nvPr>
        </p:nvSpPr>
        <p:spPr bwMode="auto">
          <a:xfrm>
            <a:off x="457200" y="19812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6985" name="Rectangle 9"/>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endParaRPr lang="en-US" altLang="en-US">
              <a:solidFill>
                <a:srgbClr val="FFFFFF"/>
              </a:solidFill>
            </a:endParaRPr>
          </a:p>
        </p:txBody>
      </p:sp>
      <p:sp>
        <p:nvSpPr>
          <p:cNvPr id="126986" name="Rectangle 10"/>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endParaRPr lang="en-US" altLang="en-US">
              <a:solidFill>
                <a:srgbClr val="FFFFFF"/>
              </a:solidFill>
            </a:endParaRPr>
          </a:p>
        </p:txBody>
      </p:sp>
      <p:sp>
        <p:nvSpPr>
          <p:cNvPr id="126987" name="Rectangle 11"/>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C0C0C0"/>
                  </a:outerShdw>
                </a:effectLst>
                <a:latin typeface="Arial" panose="020B0604020202020204" pitchFamily="34" charset="0"/>
              </a:defRPr>
            </a:lvl1pPr>
          </a:lstStyle>
          <a:p>
            <a:pPr fontAlgn="base">
              <a:spcBef>
                <a:spcPct val="0"/>
              </a:spcBef>
              <a:spcAft>
                <a:spcPct val="0"/>
              </a:spcAft>
            </a:pPr>
            <a:fld id="{1E9A8A71-CBB9-47EC-AB61-6E14CBD42496}" type="slidenum">
              <a:rPr lang="en-US" altLang="en-US">
                <a:solidFill>
                  <a:srgbClr val="FFFFFF"/>
                </a:solidFill>
              </a:rPr>
              <a:pPr fontAlgn="base">
                <a:spcBef>
                  <a:spcPct val="0"/>
                </a:spcBef>
                <a:spcAft>
                  <a:spcPct val="0"/>
                </a:spcAft>
              </a:pPr>
              <a:t>‹#›</a:t>
            </a:fld>
            <a:endParaRPr lang="en-US" altLang="en-US">
              <a:solidFill>
                <a:srgbClr val="FFFFFF"/>
              </a:solidFill>
            </a:endParaRPr>
          </a:p>
        </p:txBody>
      </p:sp>
    </p:spTree>
    <p:extLst>
      <p:ext uri="{BB962C8B-B14F-4D97-AF65-F5344CB8AC3E}">
        <p14:creationId xmlns:p14="http://schemas.microsoft.com/office/powerpoint/2010/main" val="1722385623"/>
      </p:ext>
    </p:extLst>
  </p:cSld>
  <p:clrMap bg1="dk2" tx1="lt1" bg2="dk1"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xStyles>
    <p:titleStyle>
      <a:lvl1pPr algn="ctr" rtl="0" fontAlgn="base">
        <a:spcBef>
          <a:spcPct val="0"/>
        </a:spcBef>
        <a:spcAft>
          <a:spcPct val="0"/>
        </a:spcAft>
        <a:defRPr sz="4400" kern="12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Bookman Old Style" panose="02050604050505020204" pitchFamily="18"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C0C0C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C0C0C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C0C0C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C0C0C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B63259-C787-42EF-8431-FC80AD6B61AE}" type="datetimeFigureOut">
              <a:rPr lang="en-US" smtClean="0">
                <a:solidFill>
                  <a:prstClr val="black">
                    <a:tint val="75000"/>
                  </a:prstClr>
                </a:solidFill>
              </a:rPr>
              <a:pPr/>
              <a:t>6/15/2015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E543C-FCD9-4DDE-91DC-0E69EF83DB3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34368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9493" y="2809582"/>
            <a:ext cx="8229600" cy="1143000"/>
          </a:xfrm>
        </p:spPr>
        <p:txBody>
          <a:bodyPr>
            <a:no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The Abrahamic Covenant:</a:t>
            </a:r>
            <a:b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Framework for</a:t>
            </a:r>
            <a:b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Redemption</a:t>
            </a:r>
            <a:b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r>
            <a:br>
              <a:rPr lang="en-US" sz="4800" b="1" i="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0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Genesis 12:1-3</a:t>
            </a:r>
            <a:endParaRPr lang="en-US" sz="4800" b="1" i="1" cap="none"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85569840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ChangeArrowheads="1"/>
          </p:cNvSpPr>
          <p:nvPr/>
        </p:nvSpPr>
        <p:spPr bwMode="auto">
          <a:xfrm>
            <a:off x="0" y="0"/>
            <a:ext cx="9144000" cy="2590800"/>
          </a:xfrm>
          <a:prstGeom prst="rect">
            <a:avLst/>
          </a:prstGeom>
          <a:solidFill>
            <a:srgbClr val="66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83" name="Line 3"/>
          <p:cNvSpPr>
            <a:spLocks noChangeShapeType="1"/>
          </p:cNvSpPr>
          <p:nvPr/>
        </p:nvSpPr>
        <p:spPr bwMode="auto">
          <a:xfrm flipV="1">
            <a:off x="6232525" y="3800475"/>
            <a:ext cx="0" cy="2133600"/>
          </a:xfrm>
          <a:prstGeom prst="line">
            <a:avLst/>
          </a:prstGeom>
          <a:noFill/>
          <a:ln w="285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grpSp>
        <p:nvGrpSpPr>
          <p:cNvPr id="174084" name="Group 4"/>
          <p:cNvGrpSpPr>
            <a:grpSpLocks/>
          </p:cNvGrpSpPr>
          <p:nvPr/>
        </p:nvGrpSpPr>
        <p:grpSpPr bwMode="auto">
          <a:xfrm>
            <a:off x="6407150" y="1571625"/>
            <a:ext cx="2311400" cy="3348038"/>
            <a:chOff x="4036" y="990"/>
            <a:chExt cx="1456" cy="2109"/>
          </a:xfrm>
        </p:grpSpPr>
        <p:sp>
          <p:nvSpPr>
            <p:cNvPr id="174085" name="Rectangle 5"/>
            <p:cNvSpPr>
              <a:spLocks noChangeArrowheads="1"/>
            </p:cNvSpPr>
            <p:nvPr/>
          </p:nvSpPr>
          <p:spPr bwMode="auto">
            <a:xfrm>
              <a:off x="4047" y="2470"/>
              <a:ext cx="314" cy="6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86" name="Rectangle 6"/>
            <p:cNvSpPr>
              <a:spLocks noChangeArrowheads="1"/>
            </p:cNvSpPr>
            <p:nvPr/>
          </p:nvSpPr>
          <p:spPr bwMode="auto">
            <a:xfrm>
              <a:off x="4036" y="1645"/>
              <a:ext cx="221" cy="6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87" name="Rectangle 7"/>
            <p:cNvSpPr>
              <a:spLocks noChangeArrowheads="1"/>
            </p:cNvSpPr>
            <p:nvPr/>
          </p:nvSpPr>
          <p:spPr bwMode="auto">
            <a:xfrm>
              <a:off x="4041" y="1067"/>
              <a:ext cx="475" cy="6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88" name="Rectangle 8"/>
            <p:cNvSpPr>
              <a:spLocks noChangeArrowheads="1"/>
            </p:cNvSpPr>
            <p:nvPr/>
          </p:nvSpPr>
          <p:spPr bwMode="auto">
            <a:xfrm rot="3899559">
              <a:off x="3938" y="1903"/>
              <a:ext cx="1901" cy="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89" name="AutoShape 9"/>
            <p:cNvSpPr>
              <a:spLocks noChangeArrowheads="1"/>
            </p:cNvSpPr>
            <p:nvPr/>
          </p:nvSpPr>
          <p:spPr bwMode="auto">
            <a:xfrm rot="3929047">
              <a:off x="5223" y="2829"/>
              <a:ext cx="208" cy="331"/>
            </a:xfrm>
            <a:custGeom>
              <a:avLst/>
              <a:gdLst>
                <a:gd name="G0" fmla="+- 11352 0 0"/>
                <a:gd name="G1" fmla="+- 4776 0 0"/>
                <a:gd name="G2" fmla="+- 21600 0 4776"/>
                <a:gd name="G3" fmla="+- 10800 0 4776"/>
                <a:gd name="G4" fmla="+- 21600 0 11352"/>
                <a:gd name="G5" fmla="*/ G4 G3 10800"/>
                <a:gd name="G6" fmla="+- 21600 0 G5"/>
                <a:gd name="T0" fmla="*/ 11352 w 21600"/>
                <a:gd name="T1" fmla="*/ 0 h 21600"/>
                <a:gd name="T2" fmla="*/ 0 w 21600"/>
                <a:gd name="T3" fmla="*/ 10800 h 21600"/>
                <a:gd name="T4" fmla="*/ 11352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1352" y="0"/>
                  </a:moveTo>
                  <a:lnTo>
                    <a:pt x="11352" y="4776"/>
                  </a:lnTo>
                  <a:lnTo>
                    <a:pt x="3375" y="4776"/>
                  </a:lnTo>
                  <a:lnTo>
                    <a:pt x="3375" y="16824"/>
                  </a:lnTo>
                  <a:lnTo>
                    <a:pt x="11352" y="16824"/>
                  </a:lnTo>
                  <a:lnTo>
                    <a:pt x="11352" y="21600"/>
                  </a:lnTo>
                  <a:lnTo>
                    <a:pt x="21600" y="10800"/>
                  </a:lnTo>
                  <a:close/>
                </a:path>
                <a:path w="21600" h="21600">
                  <a:moveTo>
                    <a:pt x="1350" y="4776"/>
                  </a:moveTo>
                  <a:lnTo>
                    <a:pt x="1350" y="16824"/>
                  </a:lnTo>
                  <a:lnTo>
                    <a:pt x="2700" y="16824"/>
                  </a:lnTo>
                  <a:lnTo>
                    <a:pt x="2700" y="4776"/>
                  </a:lnTo>
                  <a:close/>
                </a:path>
                <a:path w="21600" h="21600">
                  <a:moveTo>
                    <a:pt x="0" y="4776"/>
                  </a:moveTo>
                  <a:lnTo>
                    <a:pt x="0" y="16824"/>
                  </a:lnTo>
                  <a:lnTo>
                    <a:pt x="675" y="16824"/>
                  </a:lnTo>
                  <a:lnTo>
                    <a:pt x="675" y="4776"/>
                  </a:lnTo>
                  <a:close/>
                </a:path>
              </a:pathLst>
            </a:custGeom>
            <a:solidFill>
              <a:srgbClr val="A5002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0" name="Rectangle 10"/>
            <p:cNvSpPr>
              <a:spLocks noChangeArrowheads="1"/>
            </p:cNvSpPr>
            <p:nvPr/>
          </p:nvSpPr>
          <p:spPr bwMode="auto">
            <a:xfrm rot="2928898">
              <a:off x="3961" y="2214"/>
              <a:ext cx="1543" cy="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1" name="Rectangle 11"/>
            <p:cNvSpPr>
              <a:spLocks noChangeArrowheads="1"/>
            </p:cNvSpPr>
            <p:nvPr/>
          </p:nvSpPr>
          <p:spPr bwMode="auto">
            <a:xfrm rot="1266493">
              <a:off x="4295" y="2637"/>
              <a:ext cx="953" cy="6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2" name="Rectangle 12"/>
            <p:cNvSpPr>
              <a:spLocks noChangeArrowheads="1"/>
            </p:cNvSpPr>
            <p:nvPr/>
          </p:nvSpPr>
          <p:spPr bwMode="auto">
            <a:xfrm rot="-1398688">
              <a:off x="5154" y="2804"/>
              <a:ext cx="182" cy="51"/>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3" name="Rectangle 13"/>
            <p:cNvSpPr>
              <a:spLocks noChangeArrowheads="1"/>
            </p:cNvSpPr>
            <p:nvPr/>
          </p:nvSpPr>
          <p:spPr bwMode="auto">
            <a:xfrm>
              <a:off x="5148" y="2796"/>
              <a:ext cx="74" cy="5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4" name="Rectangle 14"/>
            <p:cNvSpPr>
              <a:spLocks noChangeArrowheads="1"/>
            </p:cNvSpPr>
            <p:nvPr/>
          </p:nvSpPr>
          <p:spPr bwMode="auto">
            <a:xfrm>
              <a:off x="5121" y="2754"/>
              <a:ext cx="74" cy="5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5" name="Rectangle 15"/>
            <p:cNvSpPr>
              <a:spLocks noChangeArrowheads="1"/>
            </p:cNvSpPr>
            <p:nvPr/>
          </p:nvSpPr>
          <p:spPr bwMode="auto">
            <a:xfrm>
              <a:off x="5199" y="2799"/>
              <a:ext cx="68" cy="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6" name="Rectangle 16"/>
            <p:cNvSpPr>
              <a:spLocks noChangeArrowheads="1"/>
            </p:cNvSpPr>
            <p:nvPr/>
          </p:nvSpPr>
          <p:spPr bwMode="auto">
            <a:xfrm>
              <a:off x="5247" y="2775"/>
              <a:ext cx="68" cy="4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7" name="Rectangle 17"/>
            <p:cNvSpPr>
              <a:spLocks noChangeArrowheads="1"/>
            </p:cNvSpPr>
            <p:nvPr/>
          </p:nvSpPr>
          <p:spPr bwMode="auto">
            <a:xfrm>
              <a:off x="5235" y="2763"/>
              <a:ext cx="77" cy="5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8" name="Rectangle 18"/>
            <p:cNvSpPr>
              <a:spLocks noChangeArrowheads="1"/>
            </p:cNvSpPr>
            <p:nvPr/>
          </p:nvSpPr>
          <p:spPr bwMode="auto">
            <a:xfrm>
              <a:off x="4284" y="2475"/>
              <a:ext cx="74" cy="5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099" name="Rectangle 19"/>
            <p:cNvSpPr>
              <a:spLocks noChangeArrowheads="1"/>
            </p:cNvSpPr>
            <p:nvPr/>
          </p:nvSpPr>
          <p:spPr bwMode="auto">
            <a:xfrm>
              <a:off x="4179" y="1650"/>
              <a:ext cx="74" cy="5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0" name="Rectangle 20"/>
            <p:cNvSpPr>
              <a:spLocks noChangeArrowheads="1"/>
            </p:cNvSpPr>
            <p:nvPr/>
          </p:nvSpPr>
          <p:spPr bwMode="auto">
            <a:xfrm>
              <a:off x="4443" y="1071"/>
              <a:ext cx="74" cy="5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1" name="Rectangle 21"/>
            <p:cNvSpPr>
              <a:spLocks noChangeArrowheads="1"/>
            </p:cNvSpPr>
            <p:nvPr/>
          </p:nvSpPr>
          <p:spPr bwMode="auto">
            <a:xfrm rot="-5400000">
              <a:off x="4217" y="2702"/>
              <a:ext cx="399" cy="6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2" name="AutoShape 22"/>
            <p:cNvSpPr>
              <a:spLocks noChangeArrowheads="1"/>
            </p:cNvSpPr>
            <p:nvPr/>
          </p:nvSpPr>
          <p:spPr bwMode="auto">
            <a:xfrm rot="5400000">
              <a:off x="4352" y="2935"/>
              <a:ext cx="132" cy="153"/>
            </a:xfrm>
            <a:custGeom>
              <a:avLst/>
              <a:gdLst>
                <a:gd name="G0" fmla="+- 13254 0 0"/>
                <a:gd name="G1" fmla="+- 5454 0 0"/>
                <a:gd name="G2" fmla="+- 21600 0 5454"/>
                <a:gd name="G3" fmla="+- 10800 0 5454"/>
                <a:gd name="G4" fmla="+- 21600 0 13254"/>
                <a:gd name="G5" fmla="*/ G4 G3 10800"/>
                <a:gd name="G6" fmla="+- 21600 0 G5"/>
                <a:gd name="T0" fmla="*/ 13254 w 21600"/>
                <a:gd name="T1" fmla="*/ 0 h 21600"/>
                <a:gd name="T2" fmla="*/ 0 w 21600"/>
                <a:gd name="T3" fmla="*/ 10800 h 21600"/>
                <a:gd name="T4" fmla="*/ 13254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3254" y="0"/>
                  </a:moveTo>
                  <a:lnTo>
                    <a:pt x="13254" y="5454"/>
                  </a:lnTo>
                  <a:lnTo>
                    <a:pt x="3375" y="5454"/>
                  </a:lnTo>
                  <a:lnTo>
                    <a:pt x="3375" y="16146"/>
                  </a:lnTo>
                  <a:lnTo>
                    <a:pt x="13254" y="16146"/>
                  </a:lnTo>
                  <a:lnTo>
                    <a:pt x="13254" y="21600"/>
                  </a:lnTo>
                  <a:lnTo>
                    <a:pt x="21600" y="10800"/>
                  </a:lnTo>
                  <a:close/>
                </a:path>
                <a:path w="21600" h="21600">
                  <a:moveTo>
                    <a:pt x="1350" y="5454"/>
                  </a:moveTo>
                  <a:lnTo>
                    <a:pt x="1350" y="16146"/>
                  </a:lnTo>
                  <a:lnTo>
                    <a:pt x="2700" y="16146"/>
                  </a:lnTo>
                  <a:lnTo>
                    <a:pt x="2700" y="5454"/>
                  </a:lnTo>
                  <a:close/>
                </a:path>
                <a:path w="21600" h="21600">
                  <a:moveTo>
                    <a:pt x="0" y="5454"/>
                  </a:moveTo>
                  <a:lnTo>
                    <a:pt x="0" y="16146"/>
                  </a:lnTo>
                  <a:lnTo>
                    <a:pt x="675" y="16146"/>
                  </a:lnTo>
                  <a:lnTo>
                    <a:pt x="675" y="5454"/>
                  </a:lnTo>
                  <a:close/>
                </a:path>
              </a:pathLst>
            </a:custGeom>
            <a:solidFill>
              <a:srgbClr val="A5002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3" name="Rectangle 23"/>
            <p:cNvSpPr>
              <a:spLocks noChangeArrowheads="1"/>
            </p:cNvSpPr>
            <p:nvPr/>
          </p:nvSpPr>
          <p:spPr bwMode="auto">
            <a:xfrm rot="1266493">
              <a:off x="4359" y="2538"/>
              <a:ext cx="228" cy="4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grpSp>
      <p:sp>
        <p:nvSpPr>
          <p:cNvPr id="174104" name="Rectangle 24"/>
          <p:cNvSpPr>
            <a:spLocks noChangeArrowheads="1"/>
          </p:cNvSpPr>
          <p:nvPr/>
        </p:nvSpPr>
        <p:spPr bwMode="auto">
          <a:xfrm>
            <a:off x="1739900" y="2274888"/>
            <a:ext cx="454025" cy="793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5" name="Rectangle 25"/>
          <p:cNvSpPr>
            <a:spLocks noChangeArrowheads="1"/>
          </p:cNvSpPr>
          <p:nvPr/>
        </p:nvSpPr>
        <p:spPr bwMode="auto">
          <a:xfrm>
            <a:off x="3170238" y="1703388"/>
            <a:ext cx="2905125" cy="95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6" name="Rectangle 26"/>
          <p:cNvSpPr>
            <a:spLocks noChangeArrowheads="1"/>
          </p:cNvSpPr>
          <p:nvPr/>
        </p:nvSpPr>
        <p:spPr bwMode="auto">
          <a:xfrm>
            <a:off x="1619250" y="2614613"/>
            <a:ext cx="4584700" cy="95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7" name="Rectangle 27"/>
          <p:cNvSpPr>
            <a:spLocks noChangeArrowheads="1"/>
          </p:cNvSpPr>
          <p:nvPr/>
        </p:nvSpPr>
        <p:spPr bwMode="auto">
          <a:xfrm>
            <a:off x="3309938" y="3255963"/>
            <a:ext cx="2876550" cy="1079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8" name="Rectangle 28"/>
          <p:cNvSpPr>
            <a:spLocks noChangeArrowheads="1"/>
          </p:cNvSpPr>
          <p:nvPr/>
        </p:nvSpPr>
        <p:spPr bwMode="auto">
          <a:xfrm>
            <a:off x="1704975" y="3906838"/>
            <a:ext cx="4491038" cy="1079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09" name="Line 29"/>
          <p:cNvSpPr>
            <a:spLocks noChangeShapeType="1"/>
          </p:cNvSpPr>
          <p:nvPr/>
        </p:nvSpPr>
        <p:spPr bwMode="auto">
          <a:xfrm flipV="1">
            <a:off x="609600" y="3810000"/>
            <a:ext cx="0" cy="2133600"/>
          </a:xfrm>
          <a:prstGeom prst="line">
            <a:avLst/>
          </a:prstGeom>
          <a:noFill/>
          <a:ln w="2857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10" name="Rectangle 30"/>
          <p:cNvSpPr>
            <a:spLocks noChangeArrowheads="1"/>
          </p:cNvSpPr>
          <p:nvPr/>
        </p:nvSpPr>
        <p:spPr bwMode="auto">
          <a:xfrm>
            <a:off x="1371600" y="1066800"/>
            <a:ext cx="7772400" cy="76200"/>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11" name="Rectangle 31"/>
          <p:cNvSpPr>
            <a:spLocks noGrp="1" noChangeArrowheads="1"/>
          </p:cNvSpPr>
          <p:nvPr>
            <p:ph type="title"/>
          </p:nvPr>
        </p:nvSpPr>
        <p:spPr>
          <a:xfrm>
            <a:off x="457200" y="0"/>
            <a:ext cx="8229600" cy="838200"/>
          </a:xfrm>
        </p:spPr>
        <p:txBody>
          <a:bodyPr/>
          <a:lstStyle/>
          <a:p>
            <a:r>
              <a:rPr lang="en-US" altLang="en-US" sz="3200" b="1">
                <a:solidFill>
                  <a:srgbClr val="000000"/>
                </a:solidFill>
                <a:effectLst/>
              </a:rPr>
              <a:t>God’s Covenants with Israel</a:t>
            </a:r>
          </a:p>
        </p:txBody>
      </p:sp>
      <p:sp>
        <p:nvSpPr>
          <p:cNvPr id="174112" name="Line 32"/>
          <p:cNvSpPr>
            <a:spLocks noChangeShapeType="1"/>
          </p:cNvSpPr>
          <p:nvPr/>
        </p:nvSpPr>
        <p:spPr bwMode="auto">
          <a:xfrm>
            <a:off x="0" y="5332413"/>
            <a:ext cx="9144000" cy="0"/>
          </a:xfrm>
          <a:prstGeom prst="line">
            <a:avLst/>
          </a:prstGeom>
          <a:noFill/>
          <a:ln w="762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13" name="Text Box 33"/>
          <p:cNvSpPr txBox="1">
            <a:spLocks noChangeArrowheads="1"/>
          </p:cNvSpPr>
          <p:nvPr/>
        </p:nvSpPr>
        <p:spPr bwMode="auto">
          <a:xfrm>
            <a:off x="869950" y="4646613"/>
            <a:ext cx="1301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b="1">
                <a:solidFill>
                  <a:srgbClr val="FF0000"/>
                </a:solidFill>
                <a:latin typeface="Arial" panose="020B0604020202020204" pitchFamily="34" charset="0"/>
              </a:rPr>
              <a:t>Formation</a:t>
            </a:r>
          </a:p>
          <a:p>
            <a:pPr algn="ctr" fontAlgn="base">
              <a:spcBef>
                <a:spcPct val="0"/>
              </a:spcBef>
              <a:spcAft>
                <a:spcPct val="0"/>
              </a:spcAft>
            </a:pPr>
            <a:r>
              <a:rPr lang="en-US" altLang="en-US" b="1">
                <a:solidFill>
                  <a:srgbClr val="FF0000"/>
                </a:solidFill>
                <a:latin typeface="Arial" panose="020B0604020202020204" pitchFamily="34" charset="0"/>
              </a:rPr>
              <a:t>of Israel</a:t>
            </a:r>
          </a:p>
        </p:txBody>
      </p:sp>
      <p:sp>
        <p:nvSpPr>
          <p:cNvPr id="174115" name="Text Box 35"/>
          <p:cNvSpPr txBox="1">
            <a:spLocks noChangeArrowheads="1"/>
          </p:cNvSpPr>
          <p:nvPr/>
        </p:nvSpPr>
        <p:spPr bwMode="auto">
          <a:xfrm>
            <a:off x="2292350" y="4875213"/>
            <a:ext cx="1327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b="1">
                <a:solidFill>
                  <a:srgbClr val="FF0000"/>
                </a:solidFill>
                <a:latin typeface="Arial" panose="020B0604020202020204" pitchFamily="34" charset="0"/>
              </a:rPr>
              <a:t>Theocracy</a:t>
            </a:r>
          </a:p>
        </p:txBody>
      </p:sp>
      <p:sp>
        <p:nvSpPr>
          <p:cNvPr id="174117" name="Text Box 37"/>
          <p:cNvSpPr txBox="1">
            <a:spLocks noChangeArrowheads="1"/>
          </p:cNvSpPr>
          <p:nvPr/>
        </p:nvSpPr>
        <p:spPr bwMode="auto">
          <a:xfrm>
            <a:off x="3651250" y="4875213"/>
            <a:ext cx="1263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b="1">
                <a:solidFill>
                  <a:srgbClr val="FF0000"/>
                </a:solidFill>
                <a:latin typeface="Arial" panose="020B0604020202020204" pitchFamily="34" charset="0"/>
              </a:rPr>
              <a:t>Monarchy</a:t>
            </a:r>
          </a:p>
        </p:txBody>
      </p:sp>
      <p:sp>
        <p:nvSpPr>
          <p:cNvPr id="174119" name="Text Box 39"/>
          <p:cNvSpPr txBox="1">
            <a:spLocks noChangeArrowheads="1"/>
          </p:cNvSpPr>
          <p:nvPr/>
        </p:nvSpPr>
        <p:spPr bwMode="auto">
          <a:xfrm>
            <a:off x="5238750" y="4646613"/>
            <a:ext cx="895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b="1">
                <a:solidFill>
                  <a:srgbClr val="FF0000"/>
                </a:solidFill>
                <a:latin typeface="Arial" panose="020B0604020202020204" pitchFamily="34" charset="0"/>
              </a:rPr>
              <a:t>Resto-</a:t>
            </a:r>
          </a:p>
          <a:p>
            <a:pPr algn="ctr" fontAlgn="base">
              <a:spcBef>
                <a:spcPct val="0"/>
              </a:spcBef>
              <a:spcAft>
                <a:spcPct val="0"/>
              </a:spcAft>
            </a:pPr>
            <a:r>
              <a:rPr lang="en-US" altLang="en-US" b="1">
                <a:solidFill>
                  <a:srgbClr val="FF0000"/>
                </a:solidFill>
                <a:latin typeface="Arial" panose="020B0604020202020204" pitchFamily="34" charset="0"/>
              </a:rPr>
              <a:t>ration</a:t>
            </a:r>
          </a:p>
        </p:txBody>
      </p:sp>
      <p:sp>
        <p:nvSpPr>
          <p:cNvPr id="174121" name="Text Box 41"/>
          <p:cNvSpPr txBox="1">
            <a:spLocks noChangeArrowheads="1"/>
          </p:cNvSpPr>
          <p:nvPr/>
        </p:nvSpPr>
        <p:spPr bwMode="auto">
          <a:xfrm>
            <a:off x="6096000" y="4876800"/>
            <a:ext cx="1828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0"/>
              </a:spcBef>
              <a:spcAft>
                <a:spcPct val="0"/>
              </a:spcAft>
            </a:pPr>
            <a:r>
              <a:rPr lang="en-US" altLang="en-US" b="1">
                <a:solidFill>
                  <a:srgbClr val="2B5481"/>
                </a:solidFill>
                <a:latin typeface="Arial" panose="020B0604020202020204" pitchFamily="34" charset="0"/>
              </a:rPr>
              <a:t>    Church    </a:t>
            </a:r>
            <a:r>
              <a:rPr lang="en-US" altLang="en-US" sz="1400" b="1">
                <a:solidFill>
                  <a:srgbClr val="000000"/>
                </a:solidFill>
                <a:latin typeface="Arial" panose="020B0604020202020204" pitchFamily="34" charset="0"/>
              </a:rPr>
              <a:t>Trib</a:t>
            </a:r>
            <a:endParaRPr lang="en-US" altLang="en-US" b="1">
              <a:solidFill>
                <a:srgbClr val="2B5481"/>
              </a:solidFill>
              <a:latin typeface="Arial" panose="020B0604020202020204" pitchFamily="34" charset="0"/>
            </a:endParaRPr>
          </a:p>
        </p:txBody>
      </p:sp>
      <p:sp>
        <p:nvSpPr>
          <p:cNvPr id="174123" name="Text Box 43"/>
          <p:cNvSpPr txBox="1">
            <a:spLocks noChangeArrowheads="1"/>
          </p:cNvSpPr>
          <p:nvPr/>
        </p:nvSpPr>
        <p:spPr bwMode="auto">
          <a:xfrm>
            <a:off x="7804150" y="4875213"/>
            <a:ext cx="1174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b="1">
                <a:solidFill>
                  <a:srgbClr val="2B5481"/>
                </a:solidFill>
                <a:latin typeface="Arial" panose="020B0604020202020204" pitchFamily="34" charset="0"/>
              </a:rPr>
              <a:t>Kingdom</a:t>
            </a:r>
          </a:p>
        </p:txBody>
      </p:sp>
      <p:sp>
        <p:nvSpPr>
          <p:cNvPr id="174128" name="Rectangle 48"/>
          <p:cNvSpPr>
            <a:spLocks noChangeArrowheads="1"/>
          </p:cNvSpPr>
          <p:nvPr/>
        </p:nvSpPr>
        <p:spPr bwMode="auto">
          <a:xfrm>
            <a:off x="4919663" y="4875213"/>
            <a:ext cx="304800" cy="914400"/>
          </a:xfrm>
          <a:prstGeom prst="rect">
            <a:avLst/>
          </a:prstGeom>
          <a:solidFill>
            <a:srgbClr val="66CCFF"/>
          </a:solidFill>
          <a:ln w="9525">
            <a:solidFill>
              <a:srgbClr val="99CC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29" name="Text Box 49"/>
          <p:cNvSpPr txBox="1">
            <a:spLocks noChangeArrowheads="1"/>
          </p:cNvSpPr>
          <p:nvPr/>
        </p:nvSpPr>
        <p:spPr bwMode="auto">
          <a:xfrm rot="-5400000">
            <a:off x="4526757" y="5150643"/>
            <a:ext cx="1066800" cy="366713"/>
          </a:xfrm>
          <a:prstGeom prst="rect">
            <a:avLst/>
          </a:prstGeom>
          <a:solidFill>
            <a:srgbClr val="CC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en-US" altLang="en-US" b="1">
                <a:solidFill>
                  <a:srgbClr val="000000"/>
                </a:solidFill>
                <a:latin typeface="Arial" panose="020B0604020202020204" pitchFamily="34" charset="0"/>
              </a:rPr>
              <a:t>Exile</a:t>
            </a:r>
          </a:p>
        </p:txBody>
      </p:sp>
      <p:sp>
        <p:nvSpPr>
          <p:cNvPr id="174130" name="Line 50"/>
          <p:cNvSpPr>
            <a:spLocks noChangeShapeType="1"/>
          </p:cNvSpPr>
          <p:nvPr/>
        </p:nvSpPr>
        <p:spPr bwMode="auto">
          <a:xfrm>
            <a:off x="2209800" y="4875213"/>
            <a:ext cx="0" cy="91440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31" name="Line 51"/>
          <p:cNvSpPr>
            <a:spLocks noChangeShapeType="1"/>
          </p:cNvSpPr>
          <p:nvPr/>
        </p:nvSpPr>
        <p:spPr bwMode="auto">
          <a:xfrm>
            <a:off x="3657600" y="4875213"/>
            <a:ext cx="0" cy="91440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32" name="Line 52"/>
          <p:cNvSpPr>
            <a:spLocks noChangeShapeType="1"/>
          </p:cNvSpPr>
          <p:nvPr/>
        </p:nvSpPr>
        <p:spPr bwMode="auto">
          <a:xfrm>
            <a:off x="4919663" y="4875213"/>
            <a:ext cx="0" cy="914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33" name="Line 53"/>
          <p:cNvSpPr>
            <a:spLocks noChangeShapeType="1"/>
          </p:cNvSpPr>
          <p:nvPr/>
        </p:nvSpPr>
        <p:spPr bwMode="auto">
          <a:xfrm>
            <a:off x="5224463" y="4875213"/>
            <a:ext cx="0" cy="9144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34" name="Line 54"/>
          <p:cNvSpPr>
            <a:spLocks noChangeShapeType="1"/>
          </p:cNvSpPr>
          <p:nvPr/>
        </p:nvSpPr>
        <p:spPr bwMode="auto">
          <a:xfrm>
            <a:off x="7848600" y="4876800"/>
            <a:ext cx="0" cy="914400"/>
          </a:xfrm>
          <a:prstGeom prst="line">
            <a:avLst/>
          </a:prstGeom>
          <a:noFill/>
          <a:ln w="28575">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174136" name="Text Box 56"/>
          <p:cNvSpPr txBox="1">
            <a:spLocks noChangeArrowheads="1"/>
          </p:cNvSpPr>
          <p:nvPr/>
        </p:nvSpPr>
        <p:spPr bwMode="auto">
          <a:xfrm>
            <a:off x="1685925" y="6262688"/>
            <a:ext cx="26574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sz="2800" b="1">
                <a:solidFill>
                  <a:srgbClr val="FF0000"/>
                </a:solidFill>
                <a:latin typeface="Arial" panose="020B0604020202020204" pitchFamily="34" charset="0"/>
              </a:rPr>
              <a:t>Old Testament</a:t>
            </a:r>
          </a:p>
        </p:txBody>
      </p:sp>
      <p:sp>
        <p:nvSpPr>
          <p:cNvPr id="174137" name="Text Box 57"/>
          <p:cNvSpPr txBox="1">
            <a:spLocks noChangeArrowheads="1"/>
          </p:cNvSpPr>
          <p:nvPr/>
        </p:nvSpPr>
        <p:spPr bwMode="auto">
          <a:xfrm>
            <a:off x="5943600" y="6262688"/>
            <a:ext cx="27971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fontAlgn="base">
              <a:spcBef>
                <a:spcPct val="0"/>
              </a:spcBef>
              <a:spcAft>
                <a:spcPct val="0"/>
              </a:spcAft>
            </a:pPr>
            <a:r>
              <a:rPr lang="en-US" altLang="en-US" sz="2800" b="1">
                <a:solidFill>
                  <a:srgbClr val="FF0000"/>
                </a:solidFill>
                <a:latin typeface="Arial" panose="020B0604020202020204" pitchFamily="34" charset="0"/>
              </a:rPr>
              <a:t>New Testament</a:t>
            </a:r>
          </a:p>
        </p:txBody>
      </p:sp>
      <p:grpSp>
        <p:nvGrpSpPr>
          <p:cNvPr id="174138" name="Group 58"/>
          <p:cNvGrpSpPr>
            <a:grpSpLocks/>
          </p:cNvGrpSpPr>
          <p:nvPr/>
        </p:nvGrpSpPr>
        <p:grpSpPr bwMode="auto">
          <a:xfrm>
            <a:off x="565150" y="2132013"/>
            <a:ext cx="1236663" cy="1976437"/>
            <a:chOff x="356" y="1343"/>
            <a:chExt cx="779" cy="1245"/>
          </a:xfrm>
        </p:grpSpPr>
        <p:sp>
          <p:nvSpPr>
            <p:cNvPr id="174139" name="Rectangle 59"/>
            <p:cNvSpPr>
              <a:spLocks noChangeArrowheads="1"/>
            </p:cNvSpPr>
            <p:nvPr/>
          </p:nvSpPr>
          <p:spPr bwMode="auto">
            <a:xfrm>
              <a:off x="356" y="1343"/>
              <a:ext cx="779" cy="124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40" name="Rectangle 60"/>
            <p:cNvSpPr>
              <a:spLocks noChangeArrowheads="1"/>
            </p:cNvSpPr>
            <p:nvPr/>
          </p:nvSpPr>
          <p:spPr bwMode="auto">
            <a:xfrm>
              <a:off x="384" y="1368"/>
              <a:ext cx="720" cy="1200"/>
            </a:xfrm>
            <a:prstGeom prst="rect">
              <a:avLst/>
            </a:prstGeom>
            <a:solidFill>
              <a:srgbClr val="33CC33"/>
            </a:solid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dirty="0">
                  <a:solidFill>
                    <a:srgbClr val="FFFFFF"/>
                  </a:solidFill>
                  <a:latin typeface="Arial" panose="020B0604020202020204" pitchFamily="34" charset="0"/>
                </a:rPr>
                <a:t>Abrahamic</a:t>
              </a:r>
            </a:p>
            <a:p>
              <a:pPr algn="ctr" fontAlgn="base">
                <a:spcBef>
                  <a:spcPct val="0"/>
                </a:spcBef>
                <a:spcAft>
                  <a:spcPct val="0"/>
                </a:spcAft>
              </a:pPr>
              <a:r>
                <a:rPr lang="en-US" altLang="en-US" sz="1600" b="1" dirty="0">
                  <a:solidFill>
                    <a:srgbClr val="FFFFFF"/>
                  </a:solidFill>
                  <a:latin typeface="Arial" panose="020B0604020202020204" pitchFamily="34" charset="0"/>
                </a:rPr>
                <a:t>Covenant</a:t>
              </a:r>
            </a:p>
            <a:p>
              <a:pPr algn="ctr" fontAlgn="base">
                <a:spcBef>
                  <a:spcPct val="0"/>
                </a:spcBef>
                <a:spcAft>
                  <a:spcPct val="0"/>
                </a:spcAft>
              </a:pPr>
              <a:endParaRPr lang="en-US" altLang="en-US" sz="1600" b="1" dirty="0">
                <a:solidFill>
                  <a:srgbClr val="FFFFFF"/>
                </a:solidFill>
                <a:latin typeface="Arial" panose="020B0604020202020204" pitchFamily="34" charset="0"/>
              </a:endParaRPr>
            </a:p>
            <a:p>
              <a:pPr algn="ctr" fontAlgn="base">
                <a:spcBef>
                  <a:spcPct val="0"/>
                </a:spcBef>
                <a:spcAft>
                  <a:spcPct val="0"/>
                </a:spcAft>
              </a:pPr>
              <a:endParaRPr lang="en-US" altLang="en-US" sz="1600" b="1" dirty="0">
                <a:solidFill>
                  <a:srgbClr val="FFFFFF"/>
                </a:solidFill>
                <a:latin typeface="Arial" panose="020B0604020202020204" pitchFamily="34" charset="0"/>
              </a:endParaRPr>
            </a:p>
            <a:p>
              <a:pPr algn="ctr" fontAlgn="base">
                <a:spcBef>
                  <a:spcPct val="0"/>
                </a:spcBef>
                <a:spcAft>
                  <a:spcPct val="0"/>
                </a:spcAft>
              </a:pPr>
              <a:r>
                <a:rPr lang="en-US" altLang="en-US" sz="1400" b="1" dirty="0">
                  <a:solidFill>
                    <a:srgbClr val="FFFFFF"/>
                  </a:solidFill>
                  <a:latin typeface="Arial" panose="020B0604020202020204" pitchFamily="34" charset="0"/>
                </a:rPr>
                <a:t>Genesis 12</a:t>
              </a:r>
            </a:p>
          </p:txBody>
        </p:sp>
      </p:grpSp>
      <p:sp>
        <p:nvSpPr>
          <p:cNvPr id="174141" name="AutoShape 61"/>
          <p:cNvSpPr>
            <a:spLocks noChangeArrowheads="1"/>
          </p:cNvSpPr>
          <p:nvPr/>
        </p:nvSpPr>
        <p:spPr bwMode="auto">
          <a:xfrm>
            <a:off x="152400" y="571500"/>
            <a:ext cx="1676400" cy="1219200"/>
          </a:xfrm>
          <a:prstGeom prst="irregularSeal1">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400" b="1">
                <a:solidFill>
                  <a:srgbClr val="000000"/>
                </a:solidFill>
                <a:latin typeface="Arial" panose="020B0604020202020204" pitchFamily="34" charset="0"/>
              </a:rPr>
              <a:t>Promises</a:t>
            </a:r>
          </a:p>
          <a:p>
            <a:pPr algn="ctr" fontAlgn="base">
              <a:spcBef>
                <a:spcPct val="0"/>
              </a:spcBef>
              <a:spcAft>
                <a:spcPct val="0"/>
              </a:spcAft>
            </a:pPr>
            <a:r>
              <a:rPr lang="en-US" altLang="en-US" sz="1400" b="1">
                <a:solidFill>
                  <a:srgbClr val="000000"/>
                </a:solidFill>
                <a:latin typeface="Arial" panose="020B0604020202020204" pitchFamily="34" charset="0"/>
              </a:rPr>
              <a:t>Made</a:t>
            </a:r>
          </a:p>
        </p:txBody>
      </p:sp>
      <p:grpSp>
        <p:nvGrpSpPr>
          <p:cNvPr id="174142" name="Group 62"/>
          <p:cNvGrpSpPr>
            <a:grpSpLocks/>
          </p:cNvGrpSpPr>
          <p:nvPr/>
        </p:nvGrpSpPr>
        <p:grpSpPr bwMode="auto">
          <a:xfrm>
            <a:off x="2020888" y="1370013"/>
            <a:ext cx="1223962" cy="1143000"/>
            <a:chOff x="1273" y="1079"/>
            <a:chExt cx="771" cy="720"/>
          </a:xfrm>
        </p:grpSpPr>
        <p:sp>
          <p:nvSpPr>
            <p:cNvPr id="174143" name="Rectangle 63"/>
            <p:cNvSpPr>
              <a:spLocks noChangeArrowheads="1"/>
            </p:cNvSpPr>
            <p:nvPr/>
          </p:nvSpPr>
          <p:spPr bwMode="auto">
            <a:xfrm>
              <a:off x="1273" y="1079"/>
              <a:ext cx="771" cy="7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44" name="Rectangle 64"/>
            <p:cNvSpPr>
              <a:spLocks noChangeArrowheads="1"/>
            </p:cNvSpPr>
            <p:nvPr/>
          </p:nvSpPr>
          <p:spPr bwMode="auto">
            <a:xfrm>
              <a:off x="1296" y="1104"/>
              <a:ext cx="720" cy="672"/>
            </a:xfrm>
            <a:prstGeom prst="rect">
              <a:avLst/>
            </a:prstGeom>
            <a:solidFill>
              <a:srgbClr val="FF0066"/>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dirty="0">
                  <a:solidFill>
                    <a:srgbClr val="FFFFFF"/>
                  </a:solidFill>
                  <a:latin typeface="Arial" panose="020B0604020202020204" pitchFamily="34" charset="0"/>
                </a:rPr>
                <a:t>Land</a:t>
              </a:r>
            </a:p>
            <a:p>
              <a:pPr algn="ctr" fontAlgn="base">
                <a:spcBef>
                  <a:spcPct val="0"/>
                </a:spcBef>
                <a:spcAft>
                  <a:spcPct val="0"/>
                </a:spcAft>
              </a:pPr>
              <a:r>
                <a:rPr lang="en-US" altLang="en-US" sz="1600" b="1" dirty="0">
                  <a:solidFill>
                    <a:srgbClr val="FFFFFF"/>
                  </a:solidFill>
                  <a:latin typeface="Arial" panose="020B0604020202020204" pitchFamily="34" charset="0"/>
                </a:rPr>
                <a:t>Covenant</a:t>
              </a:r>
            </a:p>
            <a:p>
              <a:pPr algn="ctr" fontAlgn="base">
                <a:spcBef>
                  <a:spcPct val="0"/>
                </a:spcBef>
                <a:spcAft>
                  <a:spcPct val="0"/>
                </a:spcAft>
              </a:pPr>
              <a:endParaRPr lang="en-US" altLang="en-US" sz="1600" b="1" dirty="0">
                <a:solidFill>
                  <a:srgbClr val="FFFFFF"/>
                </a:solidFill>
                <a:latin typeface="Arial" panose="020B0604020202020204" pitchFamily="34" charset="0"/>
              </a:endParaRPr>
            </a:p>
            <a:p>
              <a:pPr algn="ctr" fontAlgn="base">
                <a:spcBef>
                  <a:spcPct val="0"/>
                </a:spcBef>
                <a:spcAft>
                  <a:spcPct val="0"/>
                </a:spcAft>
              </a:pPr>
              <a:r>
                <a:rPr lang="en-US" altLang="en-US" sz="1400" b="1" dirty="0">
                  <a:solidFill>
                    <a:srgbClr val="FFFFFF"/>
                  </a:solidFill>
                  <a:latin typeface="Arial" panose="020B0604020202020204" pitchFamily="34" charset="0"/>
                </a:rPr>
                <a:t>Deut. 28</a:t>
              </a:r>
            </a:p>
          </p:txBody>
        </p:sp>
      </p:grpSp>
      <p:grpSp>
        <p:nvGrpSpPr>
          <p:cNvPr id="174145" name="Group 65"/>
          <p:cNvGrpSpPr>
            <a:grpSpLocks/>
          </p:cNvGrpSpPr>
          <p:nvPr/>
        </p:nvGrpSpPr>
        <p:grpSpPr bwMode="auto">
          <a:xfrm>
            <a:off x="2270125" y="2827338"/>
            <a:ext cx="1223963" cy="993775"/>
            <a:chOff x="1430" y="1781"/>
            <a:chExt cx="771" cy="626"/>
          </a:xfrm>
        </p:grpSpPr>
        <p:sp>
          <p:nvSpPr>
            <p:cNvPr id="174146" name="Rectangle 66"/>
            <p:cNvSpPr>
              <a:spLocks noChangeArrowheads="1"/>
            </p:cNvSpPr>
            <p:nvPr/>
          </p:nvSpPr>
          <p:spPr bwMode="auto">
            <a:xfrm>
              <a:off x="1430" y="1781"/>
              <a:ext cx="771" cy="6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47" name="Rectangle 67"/>
            <p:cNvSpPr>
              <a:spLocks noChangeArrowheads="1"/>
            </p:cNvSpPr>
            <p:nvPr/>
          </p:nvSpPr>
          <p:spPr bwMode="auto">
            <a:xfrm>
              <a:off x="1455" y="1816"/>
              <a:ext cx="720" cy="576"/>
            </a:xfrm>
            <a:prstGeom prst="rect">
              <a:avLst/>
            </a:prstGeom>
            <a:solidFill>
              <a:srgbClr val="3366FF"/>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a:solidFill>
                    <a:srgbClr val="FFFFFF"/>
                  </a:solidFill>
                  <a:latin typeface="Arial" panose="020B0604020202020204" pitchFamily="34" charset="0"/>
                </a:rPr>
                <a:t>Mosaic</a:t>
              </a:r>
            </a:p>
            <a:p>
              <a:pPr algn="ctr" fontAlgn="base">
                <a:spcBef>
                  <a:spcPct val="0"/>
                </a:spcBef>
                <a:spcAft>
                  <a:spcPct val="0"/>
                </a:spcAft>
              </a:pPr>
              <a:r>
                <a:rPr lang="en-US" altLang="en-US" sz="1600" b="1">
                  <a:solidFill>
                    <a:srgbClr val="FFFFFF"/>
                  </a:solidFill>
                  <a:latin typeface="Arial" panose="020B0604020202020204" pitchFamily="34" charset="0"/>
                </a:rPr>
                <a:t>Law Code</a:t>
              </a:r>
            </a:p>
            <a:p>
              <a:pPr algn="ctr" fontAlgn="base">
                <a:spcBef>
                  <a:spcPct val="0"/>
                </a:spcBef>
                <a:spcAft>
                  <a:spcPct val="0"/>
                </a:spcAft>
              </a:pPr>
              <a:endParaRPr lang="en-US" altLang="en-US" sz="500" b="1">
                <a:solidFill>
                  <a:srgbClr val="FFFFFF"/>
                </a:solidFill>
                <a:latin typeface="Arial" panose="020B0604020202020204" pitchFamily="34" charset="0"/>
              </a:endParaRPr>
            </a:p>
            <a:p>
              <a:pPr algn="ctr" fontAlgn="base">
                <a:spcBef>
                  <a:spcPct val="0"/>
                </a:spcBef>
                <a:spcAft>
                  <a:spcPct val="0"/>
                </a:spcAft>
              </a:pPr>
              <a:r>
                <a:rPr lang="en-US" altLang="en-US" sz="1400" b="1">
                  <a:solidFill>
                    <a:srgbClr val="FFFFFF"/>
                  </a:solidFill>
                  <a:latin typeface="Arial" panose="020B0604020202020204" pitchFamily="34" charset="0"/>
                </a:rPr>
                <a:t>Ex. 20; Gal. 3</a:t>
              </a:r>
            </a:p>
          </p:txBody>
        </p:sp>
      </p:grpSp>
      <p:grpSp>
        <p:nvGrpSpPr>
          <p:cNvPr id="174148" name="Group 68"/>
          <p:cNvGrpSpPr>
            <a:grpSpLocks/>
          </p:cNvGrpSpPr>
          <p:nvPr/>
        </p:nvGrpSpPr>
        <p:grpSpPr bwMode="auto">
          <a:xfrm>
            <a:off x="3541713" y="2138363"/>
            <a:ext cx="1223962" cy="993775"/>
            <a:chOff x="2231" y="1563"/>
            <a:chExt cx="771" cy="626"/>
          </a:xfrm>
        </p:grpSpPr>
        <p:sp>
          <p:nvSpPr>
            <p:cNvPr id="174149" name="Rectangle 69"/>
            <p:cNvSpPr>
              <a:spLocks noChangeArrowheads="1"/>
            </p:cNvSpPr>
            <p:nvPr/>
          </p:nvSpPr>
          <p:spPr bwMode="auto">
            <a:xfrm>
              <a:off x="2231" y="1563"/>
              <a:ext cx="771" cy="6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50" name="Rectangle 70"/>
            <p:cNvSpPr>
              <a:spLocks noChangeArrowheads="1"/>
            </p:cNvSpPr>
            <p:nvPr/>
          </p:nvSpPr>
          <p:spPr bwMode="auto">
            <a:xfrm>
              <a:off x="2256" y="1584"/>
              <a:ext cx="720" cy="576"/>
            </a:xfrm>
            <a:prstGeom prst="rect">
              <a:avLst/>
            </a:prstGeom>
            <a:solidFill>
              <a:srgbClr val="FF0000"/>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a:solidFill>
                    <a:srgbClr val="FFFFFF"/>
                  </a:solidFill>
                  <a:latin typeface="Arial" panose="020B0604020202020204" pitchFamily="34" charset="0"/>
                </a:rPr>
                <a:t>Davidic</a:t>
              </a:r>
            </a:p>
            <a:p>
              <a:pPr algn="ctr" fontAlgn="base">
                <a:spcBef>
                  <a:spcPct val="0"/>
                </a:spcBef>
                <a:spcAft>
                  <a:spcPct val="0"/>
                </a:spcAft>
              </a:pPr>
              <a:r>
                <a:rPr lang="en-US" altLang="en-US" sz="1600" b="1">
                  <a:solidFill>
                    <a:srgbClr val="FFFFFF"/>
                  </a:solidFill>
                  <a:latin typeface="Arial" panose="020B0604020202020204" pitchFamily="34" charset="0"/>
                </a:rPr>
                <a:t>Covenant</a:t>
              </a:r>
            </a:p>
            <a:p>
              <a:pPr algn="ctr" fontAlgn="base">
                <a:spcBef>
                  <a:spcPct val="0"/>
                </a:spcBef>
                <a:spcAft>
                  <a:spcPct val="0"/>
                </a:spcAft>
              </a:pPr>
              <a:endParaRPr lang="en-US" altLang="en-US" sz="500" b="1">
                <a:solidFill>
                  <a:srgbClr val="FFFFFF"/>
                </a:solidFill>
                <a:latin typeface="Arial" panose="020B0604020202020204" pitchFamily="34" charset="0"/>
              </a:endParaRPr>
            </a:p>
            <a:p>
              <a:pPr algn="ctr" fontAlgn="base">
                <a:spcBef>
                  <a:spcPct val="0"/>
                </a:spcBef>
                <a:spcAft>
                  <a:spcPct val="0"/>
                </a:spcAft>
              </a:pPr>
              <a:r>
                <a:rPr lang="en-US" altLang="en-US" sz="1400" b="1">
                  <a:solidFill>
                    <a:srgbClr val="FFFFFF"/>
                  </a:solidFill>
                  <a:latin typeface="Arial" panose="020B0604020202020204" pitchFamily="34" charset="0"/>
                </a:rPr>
                <a:t>2 Sam. 7</a:t>
              </a:r>
            </a:p>
          </p:txBody>
        </p:sp>
      </p:grpSp>
      <p:grpSp>
        <p:nvGrpSpPr>
          <p:cNvPr id="174151" name="Group 71"/>
          <p:cNvGrpSpPr>
            <a:grpSpLocks/>
          </p:cNvGrpSpPr>
          <p:nvPr/>
        </p:nvGrpSpPr>
        <p:grpSpPr bwMode="auto">
          <a:xfrm>
            <a:off x="3917950" y="3467100"/>
            <a:ext cx="1223963" cy="860425"/>
            <a:chOff x="2612" y="2229"/>
            <a:chExt cx="771" cy="626"/>
          </a:xfrm>
        </p:grpSpPr>
        <p:sp>
          <p:nvSpPr>
            <p:cNvPr id="174152" name="Rectangle 72"/>
            <p:cNvSpPr>
              <a:spLocks noChangeArrowheads="1"/>
            </p:cNvSpPr>
            <p:nvPr/>
          </p:nvSpPr>
          <p:spPr bwMode="auto">
            <a:xfrm>
              <a:off x="2612" y="2229"/>
              <a:ext cx="771" cy="62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53" name="Rectangle 73"/>
            <p:cNvSpPr>
              <a:spLocks noChangeArrowheads="1"/>
            </p:cNvSpPr>
            <p:nvPr/>
          </p:nvSpPr>
          <p:spPr bwMode="auto">
            <a:xfrm>
              <a:off x="2640" y="2256"/>
              <a:ext cx="720" cy="576"/>
            </a:xfrm>
            <a:prstGeom prst="rect">
              <a:avLst/>
            </a:prstGeom>
            <a:solidFill>
              <a:srgbClr val="CC00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a:solidFill>
                    <a:srgbClr val="FFFFFF"/>
                  </a:solidFill>
                  <a:latin typeface="Arial" panose="020B0604020202020204" pitchFamily="34" charset="0"/>
                </a:rPr>
                <a:t>New</a:t>
              </a:r>
            </a:p>
            <a:p>
              <a:pPr algn="ctr" fontAlgn="base">
                <a:spcBef>
                  <a:spcPct val="0"/>
                </a:spcBef>
                <a:spcAft>
                  <a:spcPct val="0"/>
                </a:spcAft>
              </a:pPr>
              <a:r>
                <a:rPr lang="en-US" altLang="en-US" sz="1600" b="1">
                  <a:solidFill>
                    <a:srgbClr val="FFFFFF"/>
                  </a:solidFill>
                  <a:latin typeface="Arial" panose="020B0604020202020204" pitchFamily="34" charset="0"/>
                </a:rPr>
                <a:t>Covenant</a:t>
              </a:r>
            </a:p>
            <a:p>
              <a:pPr algn="ctr" fontAlgn="base">
                <a:spcBef>
                  <a:spcPct val="0"/>
                </a:spcBef>
                <a:spcAft>
                  <a:spcPct val="0"/>
                </a:spcAft>
              </a:pPr>
              <a:endParaRPr lang="en-US" altLang="en-US" sz="500" b="1">
                <a:solidFill>
                  <a:srgbClr val="FFFFFF"/>
                </a:solidFill>
                <a:latin typeface="Arial" panose="020B0604020202020204" pitchFamily="34" charset="0"/>
              </a:endParaRPr>
            </a:p>
            <a:p>
              <a:pPr algn="ctr" fontAlgn="base">
                <a:spcBef>
                  <a:spcPct val="0"/>
                </a:spcBef>
                <a:spcAft>
                  <a:spcPct val="0"/>
                </a:spcAft>
              </a:pPr>
              <a:r>
                <a:rPr lang="en-US" altLang="en-US" sz="1400" b="1">
                  <a:solidFill>
                    <a:srgbClr val="FFFFFF"/>
                  </a:solidFill>
                  <a:latin typeface="Arial" panose="020B0604020202020204" pitchFamily="34" charset="0"/>
                </a:rPr>
                <a:t>Jer. 31</a:t>
              </a:r>
            </a:p>
          </p:txBody>
        </p:sp>
      </p:grpSp>
      <p:grpSp>
        <p:nvGrpSpPr>
          <p:cNvPr id="174154" name="Group 74"/>
          <p:cNvGrpSpPr>
            <a:grpSpLocks/>
          </p:cNvGrpSpPr>
          <p:nvPr/>
        </p:nvGrpSpPr>
        <p:grpSpPr bwMode="auto">
          <a:xfrm>
            <a:off x="5334000" y="1409700"/>
            <a:ext cx="1828800" cy="2819400"/>
            <a:chOff x="3552" y="1104"/>
            <a:chExt cx="1152" cy="1776"/>
          </a:xfrm>
        </p:grpSpPr>
        <p:sp>
          <p:nvSpPr>
            <p:cNvPr id="174155" name="Rectangle 75"/>
            <p:cNvSpPr>
              <a:spLocks noChangeArrowheads="1"/>
            </p:cNvSpPr>
            <p:nvPr/>
          </p:nvSpPr>
          <p:spPr bwMode="auto">
            <a:xfrm>
              <a:off x="3984" y="1104"/>
              <a:ext cx="288" cy="1776"/>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sp>
          <p:nvSpPr>
            <p:cNvPr id="174156" name="Rectangle 76"/>
            <p:cNvSpPr>
              <a:spLocks noChangeArrowheads="1"/>
            </p:cNvSpPr>
            <p:nvPr/>
          </p:nvSpPr>
          <p:spPr bwMode="auto">
            <a:xfrm rot="-5400000">
              <a:off x="3984" y="1056"/>
              <a:ext cx="288" cy="1152"/>
            </a:xfrm>
            <a:prstGeom prst="rect">
              <a:avLst/>
            </a:prstGeom>
            <a:solidFill>
              <a:srgbClr val="A5002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a:solidFill>
                  <a:srgbClr val="FFFFFF"/>
                </a:solidFill>
              </a:endParaRPr>
            </a:p>
          </p:txBody>
        </p:sp>
      </p:grpSp>
      <p:sp>
        <p:nvSpPr>
          <p:cNvPr id="174157" name="AutoShape 77"/>
          <p:cNvSpPr>
            <a:spLocks noChangeArrowheads="1"/>
          </p:cNvSpPr>
          <p:nvPr/>
        </p:nvSpPr>
        <p:spPr bwMode="auto">
          <a:xfrm>
            <a:off x="7315200" y="1638300"/>
            <a:ext cx="1676400" cy="1219200"/>
          </a:xfrm>
          <a:prstGeom prst="irregularSeal1">
            <a:avLst/>
          </a:prstGeom>
          <a:solidFill>
            <a:srgbClr val="FFFF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400" b="1">
                <a:solidFill>
                  <a:srgbClr val="000000"/>
                </a:solidFill>
                <a:latin typeface="Arial" panose="020B0604020202020204" pitchFamily="34" charset="0"/>
              </a:rPr>
              <a:t>Promises</a:t>
            </a:r>
          </a:p>
          <a:p>
            <a:pPr algn="ctr" fontAlgn="base">
              <a:spcBef>
                <a:spcPct val="0"/>
              </a:spcBef>
              <a:spcAft>
                <a:spcPct val="0"/>
              </a:spcAft>
            </a:pPr>
            <a:r>
              <a:rPr lang="en-US" altLang="en-US" sz="1400" b="1">
                <a:solidFill>
                  <a:srgbClr val="000000"/>
                </a:solidFill>
                <a:latin typeface="Arial" panose="020B0604020202020204" pitchFamily="34" charset="0"/>
              </a:rPr>
              <a:t>Fulfilled</a:t>
            </a:r>
          </a:p>
        </p:txBody>
      </p:sp>
      <p:sp>
        <p:nvSpPr>
          <p:cNvPr id="174158" name="Line 78"/>
          <p:cNvSpPr>
            <a:spLocks noChangeShapeType="1"/>
          </p:cNvSpPr>
          <p:nvPr/>
        </p:nvSpPr>
        <p:spPr bwMode="auto">
          <a:xfrm>
            <a:off x="7467600" y="4876800"/>
            <a:ext cx="0" cy="45720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69" name="TextBox 68"/>
          <p:cNvSpPr txBox="1"/>
          <p:nvPr/>
        </p:nvSpPr>
        <p:spPr>
          <a:xfrm>
            <a:off x="5891929" y="707637"/>
            <a:ext cx="2900516" cy="276999"/>
          </a:xfrm>
          <a:prstGeom prst="rect">
            <a:avLst/>
          </a:prstGeom>
          <a:noFill/>
        </p:spPr>
        <p:txBody>
          <a:bodyPr wrap="square" rtlCol="0">
            <a:spAutoFit/>
          </a:bodyPr>
          <a:lstStyle/>
          <a:p>
            <a:r>
              <a:rPr lang="en-US" sz="1200" dirty="0" smtClean="0">
                <a:solidFill>
                  <a:schemeClr val="bg2"/>
                </a:solidFill>
              </a:rPr>
              <a:t>Paul </a:t>
            </a:r>
            <a:r>
              <a:rPr lang="en-US" sz="1200" dirty="0" err="1" smtClean="0">
                <a:solidFill>
                  <a:schemeClr val="bg2"/>
                </a:solidFill>
              </a:rPr>
              <a:t>Benware</a:t>
            </a:r>
            <a:r>
              <a:rPr lang="en-US" sz="1200" dirty="0" smtClean="0">
                <a:solidFill>
                  <a:schemeClr val="bg2"/>
                </a:solidFill>
              </a:rPr>
              <a:t> – Used by Permission</a:t>
            </a:r>
            <a:endParaRPr lang="en-US" sz="1200" dirty="0">
              <a:solidFill>
                <a:schemeClr val="bg2"/>
              </a:solidFill>
            </a:endParaRPr>
          </a:p>
        </p:txBody>
      </p:sp>
    </p:spTree>
    <p:extLst>
      <p:ext uri="{BB962C8B-B14F-4D97-AF65-F5344CB8AC3E}">
        <p14:creationId xmlns:p14="http://schemas.microsoft.com/office/powerpoint/2010/main" val="12201433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174138"/>
                                        </p:tgtEl>
                                        <p:attrNameLst>
                                          <p:attrName>style.visibility</p:attrName>
                                        </p:attrNameLst>
                                      </p:cBhvr>
                                      <p:to>
                                        <p:strVal val="visible"/>
                                      </p:to>
                                    </p:set>
                                    <p:animEffect transition="in" filter="dissolve">
                                      <p:cBhvr>
                                        <p:cTn id="7" dur="500"/>
                                        <p:tgtEl>
                                          <p:spTgt spid="17413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74148"/>
                                        </p:tgtEl>
                                        <p:attrNameLst>
                                          <p:attrName>style.visibility</p:attrName>
                                        </p:attrNameLst>
                                      </p:cBhvr>
                                      <p:to>
                                        <p:strVal val="visible"/>
                                      </p:to>
                                    </p:set>
                                    <p:animEffect transition="in" filter="dissolve">
                                      <p:cBhvr>
                                        <p:cTn id="12" dur="500"/>
                                        <p:tgtEl>
                                          <p:spTgt spid="174148"/>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74106"/>
                                        </p:tgtEl>
                                        <p:attrNameLst>
                                          <p:attrName>style.visibility</p:attrName>
                                        </p:attrNameLst>
                                      </p:cBhvr>
                                      <p:to>
                                        <p:strVal val="visible"/>
                                      </p:to>
                                    </p:set>
                                    <p:animEffect transition="in" filter="wipe(left)">
                                      <p:cBhvr>
                                        <p:cTn id="16" dur="500"/>
                                        <p:tgtEl>
                                          <p:spTgt spid="17410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174142"/>
                                        </p:tgtEl>
                                        <p:attrNameLst>
                                          <p:attrName>style.visibility</p:attrName>
                                        </p:attrNameLst>
                                      </p:cBhvr>
                                      <p:to>
                                        <p:strVal val="visible"/>
                                      </p:to>
                                    </p:set>
                                    <p:animEffect transition="in" filter="dissolve">
                                      <p:cBhvr>
                                        <p:cTn id="21" dur="500"/>
                                        <p:tgtEl>
                                          <p:spTgt spid="174142"/>
                                        </p:tgtEl>
                                      </p:cBhvr>
                                    </p:animEffect>
                                  </p:childTnLst>
                                </p:cTn>
                              </p:par>
                            </p:childTnLst>
                          </p:cTn>
                        </p:par>
                        <p:par>
                          <p:cTn id="22" fill="hold">
                            <p:stCondLst>
                              <p:cond delay="500"/>
                            </p:stCondLst>
                            <p:childTnLst>
                              <p:par>
                                <p:cTn id="23" presetID="22" presetClass="entr" presetSubtype="8" fill="hold" grpId="0" nodeType="afterEffect">
                                  <p:stCondLst>
                                    <p:cond delay="0"/>
                                  </p:stCondLst>
                                  <p:childTnLst>
                                    <p:set>
                                      <p:cBhvr>
                                        <p:cTn id="24" dur="1" fill="hold">
                                          <p:stCondLst>
                                            <p:cond delay="0"/>
                                          </p:stCondLst>
                                        </p:cTn>
                                        <p:tgtEl>
                                          <p:spTgt spid="174104"/>
                                        </p:tgtEl>
                                        <p:attrNameLst>
                                          <p:attrName>style.visibility</p:attrName>
                                        </p:attrNameLst>
                                      </p:cBhvr>
                                      <p:to>
                                        <p:strVal val="visible"/>
                                      </p:to>
                                    </p:set>
                                    <p:animEffect transition="in" filter="wipe(left)">
                                      <p:cBhvr>
                                        <p:cTn id="25" dur="500"/>
                                        <p:tgtEl>
                                          <p:spTgt spid="174104"/>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74105"/>
                                        </p:tgtEl>
                                        <p:attrNameLst>
                                          <p:attrName>style.visibility</p:attrName>
                                        </p:attrNameLst>
                                      </p:cBhvr>
                                      <p:to>
                                        <p:strVal val="visible"/>
                                      </p:to>
                                    </p:set>
                                    <p:animEffect transition="in" filter="wipe(left)">
                                      <p:cBhvr>
                                        <p:cTn id="29" dur="500"/>
                                        <p:tgtEl>
                                          <p:spTgt spid="174105"/>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74109"/>
                                        </p:tgtEl>
                                        <p:attrNameLst>
                                          <p:attrName>style.visibility</p:attrName>
                                        </p:attrNameLst>
                                      </p:cBhvr>
                                      <p:to>
                                        <p:strVal val="visible"/>
                                      </p:to>
                                    </p:set>
                                    <p:animEffect transition="in" filter="wipe(down)">
                                      <p:cBhvr>
                                        <p:cTn id="32" dur="500"/>
                                        <p:tgtEl>
                                          <p:spTgt spid="17410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74145"/>
                                        </p:tgtEl>
                                        <p:attrNameLst>
                                          <p:attrName>style.visibility</p:attrName>
                                        </p:attrNameLst>
                                      </p:cBhvr>
                                      <p:to>
                                        <p:strVal val="visible"/>
                                      </p:to>
                                    </p:set>
                                    <p:animEffect transition="in" filter="dissolve">
                                      <p:cBhvr>
                                        <p:cTn id="37" dur="500"/>
                                        <p:tgtEl>
                                          <p:spTgt spid="174145"/>
                                        </p:tgtEl>
                                      </p:cBhvr>
                                    </p:animEffect>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174107"/>
                                        </p:tgtEl>
                                        <p:attrNameLst>
                                          <p:attrName>style.visibility</p:attrName>
                                        </p:attrNameLst>
                                      </p:cBhvr>
                                      <p:to>
                                        <p:strVal val="visible"/>
                                      </p:to>
                                    </p:set>
                                    <p:animEffect transition="in" filter="wipe(left)">
                                      <p:cBhvr>
                                        <p:cTn id="41" dur="500"/>
                                        <p:tgtEl>
                                          <p:spTgt spid="174107"/>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74151"/>
                                        </p:tgtEl>
                                        <p:attrNameLst>
                                          <p:attrName>style.visibility</p:attrName>
                                        </p:attrNameLst>
                                      </p:cBhvr>
                                      <p:to>
                                        <p:strVal val="visible"/>
                                      </p:to>
                                    </p:set>
                                    <p:animEffect transition="in" filter="dissolve">
                                      <p:cBhvr>
                                        <p:cTn id="46" dur="500"/>
                                        <p:tgtEl>
                                          <p:spTgt spid="174151"/>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174108"/>
                                        </p:tgtEl>
                                        <p:attrNameLst>
                                          <p:attrName>style.visibility</p:attrName>
                                        </p:attrNameLst>
                                      </p:cBhvr>
                                      <p:to>
                                        <p:strVal val="visible"/>
                                      </p:to>
                                    </p:set>
                                    <p:animEffect transition="in" filter="wipe(left)">
                                      <p:cBhvr>
                                        <p:cTn id="50" dur="500"/>
                                        <p:tgtEl>
                                          <p:spTgt spid="174108"/>
                                        </p:tgtEl>
                                      </p:cBhvr>
                                    </p:animEffect>
                                  </p:childTnLst>
                                </p:cTn>
                              </p:par>
                            </p:childTnLst>
                          </p:cTn>
                        </p:par>
                      </p:childTnLst>
                    </p:cTn>
                  </p:par>
                  <p:par>
                    <p:cTn id="51" fill="hold">
                      <p:stCondLst>
                        <p:cond delay="indefinite"/>
                      </p:stCondLst>
                      <p:childTnLst>
                        <p:par>
                          <p:cTn id="52" fill="hold" nodeType="afterGroup">
                            <p:stCondLst>
                              <p:cond delay="0"/>
                            </p:stCondLst>
                            <p:childTnLst>
                              <p:par>
                                <p:cTn id="53" presetID="22" presetClass="entr" presetSubtype="1" fill="hold" nodeType="clickEffect">
                                  <p:stCondLst>
                                    <p:cond delay="0"/>
                                  </p:stCondLst>
                                  <p:childTnLst>
                                    <p:set>
                                      <p:cBhvr>
                                        <p:cTn id="54" dur="1" fill="hold">
                                          <p:stCondLst>
                                            <p:cond delay="0"/>
                                          </p:stCondLst>
                                        </p:cTn>
                                        <p:tgtEl>
                                          <p:spTgt spid="174084"/>
                                        </p:tgtEl>
                                        <p:attrNameLst>
                                          <p:attrName>style.visibility</p:attrName>
                                        </p:attrNameLst>
                                      </p:cBhvr>
                                      <p:to>
                                        <p:strVal val="visible"/>
                                      </p:to>
                                    </p:set>
                                    <p:animEffect transition="in" filter="wipe(up)">
                                      <p:cBhvr>
                                        <p:cTn id="55" dur="500"/>
                                        <p:tgtEl>
                                          <p:spTgt spid="174084"/>
                                        </p:tgtEl>
                                      </p:cBhvr>
                                    </p:animEffect>
                                  </p:childTnLst>
                                </p:cTn>
                              </p:par>
                            </p:childTnLst>
                          </p:cTn>
                        </p:par>
                        <p:par>
                          <p:cTn id="56" fill="hold">
                            <p:stCondLst>
                              <p:cond delay="500"/>
                            </p:stCondLst>
                            <p:childTnLst>
                              <p:par>
                                <p:cTn id="57" presetID="9" presetClass="entr" presetSubtype="0" fill="hold" grpId="0" nodeType="afterEffect">
                                  <p:stCondLst>
                                    <p:cond delay="0"/>
                                  </p:stCondLst>
                                  <p:childTnLst>
                                    <p:set>
                                      <p:cBhvr>
                                        <p:cTn id="58" dur="1" fill="hold">
                                          <p:stCondLst>
                                            <p:cond delay="0"/>
                                          </p:stCondLst>
                                        </p:cTn>
                                        <p:tgtEl>
                                          <p:spTgt spid="174157"/>
                                        </p:tgtEl>
                                        <p:attrNameLst>
                                          <p:attrName>style.visibility</p:attrName>
                                        </p:attrNameLst>
                                      </p:cBhvr>
                                      <p:to>
                                        <p:strVal val="visible"/>
                                      </p:to>
                                    </p:set>
                                    <p:animEffect transition="in" filter="dissolve">
                                      <p:cBhvr>
                                        <p:cTn id="59" dur="500"/>
                                        <p:tgtEl>
                                          <p:spTgt spid="174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4" grpId="0" animBg="1"/>
      <p:bldP spid="174105" grpId="0" animBg="1"/>
      <p:bldP spid="174106" grpId="0" animBg="1"/>
      <p:bldP spid="174107" grpId="0" animBg="1"/>
      <p:bldP spid="174108" grpId="0" animBg="1"/>
      <p:bldP spid="174109" grpId="0" animBg="1"/>
      <p:bldP spid="17415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76"/>
            <a:ext cx="9144000" cy="6080760"/>
          </a:xfrm>
          <a:prstGeom prst="rect">
            <a:avLst/>
          </a:prstGeom>
        </p:spPr>
      </p:pic>
    </p:spTree>
    <p:extLst>
      <p:ext uri="{BB962C8B-B14F-4D97-AF65-F5344CB8AC3E}">
        <p14:creationId xmlns:p14="http://schemas.microsoft.com/office/powerpoint/2010/main" val="3935482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9493" y="2809582"/>
            <a:ext cx="8229600" cy="1143000"/>
          </a:xfrm>
        </p:spPr>
        <p:txBody>
          <a:bodyPr>
            <a:no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God’s Plan for Redemption</a:t>
            </a:r>
            <a:b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800" dirty="0"/>
              <a:t>.  “</a:t>
            </a:r>
            <a:r>
              <a:rPr lang="en-US" sz="4800" i="1" dirty="0"/>
              <a:t>For in him all the fullness of God was pleased to dwell, and through him </a:t>
            </a:r>
            <a:r>
              <a:rPr lang="en-US" sz="4800" i="1" u="sng" dirty="0"/>
              <a:t>to reconcile to himself all things</a:t>
            </a:r>
            <a:r>
              <a:rPr lang="en-US" sz="4800" i="1" dirty="0"/>
              <a:t>, whether on earth or in heaven, making peace by the blood of his cross.</a:t>
            </a:r>
            <a:r>
              <a:rPr lang="en-US" sz="4800" dirty="0"/>
              <a:t>” (Colossians 1:19–20, ESV)</a:t>
            </a:r>
            <a:br>
              <a:rPr lang="en-US" sz="4800" dirty="0"/>
            </a:br>
            <a:endParaRPr lang="en-US" sz="4800" b="1" i="1" cap="none"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35784966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4808" y="556239"/>
            <a:ext cx="8229600" cy="1143000"/>
          </a:xfrm>
        </p:spPr>
        <p:txBody>
          <a:bodyPr>
            <a:noAutofit/>
          </a:bodyPr>
          <a:lstStyle/>
          <a:p>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Early Prophecies</a:t>
            </a:r>
            <a:b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br>
            <a:r>
              <a:rPr lang="en-US" sz="4800"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 </a:t>
            </a:r>
            <a:endParaRPr lang="en-US" sz="4800" b="1" i="1" cap="none"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2" name="TextBox 1"/>
          <p:cNvSpPr txBox="1"/>
          <p:nvPr/>
        </p:nvSpPr>
        <p:spPr>
          <a:xfrm>
            <a:off x="555171" y="2367643"/>
            <a:ext cx="7821386" cy="1569660"/>
          </a:xfrm>
          <a:prstGeom prst="rect">
            <a:avLst/>
          </a:prstGeom>
          <a:noFill/>
        </p:spPr>
        <p:txBody>
          <a:bodyPr wrap="square" rtlCol="0">
            <a:spAutoFit/>
          </a:bodyPr>
          <a:lstStyle/>
          <a:p>
            <a:r>
              <a:rPr lang="en-US" sz="4800" dirty="0" smtClean="0"/>
              <a:t>Jude 14-15</a:t>
            </a:r>
          </a:p>
          <a:p>
            <a:r>
              <a:rPr lang="en-US" sz="4800" dirty="0" smtClean="0"/>
              <a:t>Job 19:25-27</a:t>
            </a:r>
            <a:endParaRPr lang="en-US" sz="4800" dirty="0"/>
          </a:p>
        </p:txBody>
      </p:sp>
    </p:spTree>
    <p:extLst>
      <p:ext uri="{BB962C8B-B14F-4D97-AF65-F5344CB8AC3E}">
        <p14:creationId xmlns:p14="http://schemas.microsoft.com/office/powerpoint/2010/main" val="363268077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76"/>
            <a:ext cx="9144000" cy="6080760"/>
          </a:xfrm>
          <a:prstGeom prst="rect">
            <a:avLst/>
          </a:prstGeom>
        </p:spPr>
      </p:pic>
      <p:sp>
        <p:nvSpPr>
          <p:cNvPr id="5" name="TextBox 4"/>
          <p:cNvSpPr txBox="1"/>
          <p:nvPr/>
        </p:nvSpPr>
        <p:spPr>
          <a:xfrm>
            <a:off x="244929" y="4669971"/>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People</a:t>
            </a:r>
            <a:endParaRPr lang="en-US" sz="4000" dirty="0">
              <a:latin typeface="Tekton Pro Ext" panose="020F0605020208020904" pitchFamily="34" charset="0"/>
              <a:ea typeface="Aegean" panose="020B0403020203020204" pitchFamily="34" charset="0"/>
            </a:endParaRPr>
          </a:p>
        </p:txBody>
      </p:sp>
      <p:sp>
        <p:nvSpPr>
          <p:cNvPr id="6" name="TextBox 5"/>
          <p:cNvSpPr txBox="1"/>
          <p:nvPr/>
        </p:nvSpPr>
        <p:spPr>
          <a:xfrm>
            <a:off x="3224893" y="4669971"/>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Place</a:t>
            </a:r>
            <a:endParaRPr lang="en-US" sz="4000" dirty="0">
              <a:latin typeface="Tekton Pro Ext" panose="020F0605020208020904" pitchFamily="34" charset="0"/>
              <a:ea typeface="Aegean" panose="020B0403020203020204" pitchFamily="34" charset="0"/>
            </a:endParaRPr>
          </a:p>
        </p:txBody>
      </p:sp>
      <p:sp>
        <p:nvSpPr>
          <p:cNvPr id="7" name="TextBox 6"/>
          <p:cNvSpPr txBox="1"/>
          <p:nvPr/>
        </p:nvSpPr>
        <p:spPr>
          <a:xfrm>
            <a:off x="6143626" y="4669971"/>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Law</a:t>
            </a:r>
            <a:endParaRPr lang="en-US" sz="4000" dirty="0">
              <a:latin typeface="Tekton Pro Ext" panose="020F0605020208020904" pitchFamily="34" charset="0"/>
              <a:ea typeface="Aegean" panose="020B0403020203020204" pitchFamily="34" charset="0"/>
            </a:endParaRPr>
          </a:p>
        </p:txBody>
      </p:sp>
    </p:spTree>
    <p:extLst>
      <p:ext uri="{BB962C8B-B14F-4D97-AF65-F5344CB8AC3E}">
        <p14:creationId xmlns:p14="http://schemas.microsoft.com/office/powerpoint/2010/main" val="17426593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out)">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out)">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26" name="Line 10"/>
          <p:cNvSpPr>
            <a:spLocks noChangeShapeType="1"/>
          </p:cNvSpPr>
          <p:nvPr/>
        </p:nvSpPr>
        <p:spPr bwMode="auto">
          <a:xfrm>
            <a:off x="1371600" y="3810000"/>
            <a:ext cx="5943600" cy="0"/>
          </a:xfrm>
          <a:prstGeom prst="line">
            <a:avLst/>
          </a:prstGeom>
          <a:noFill/>
          <a:ln w="5715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a:solidFill>
                <a:srgbClr val="FFFFFF"/>
              </a:solidFill>
            </a:endParaRPr>
          </a:p>
        </p:txBody>
      </p:sp>
      <p:sp>
        <p:nvSpPr>
          <p:cNvPr id="367620" name="AutoShape 4"/>
          <p:cNvSpPr>
            <a:spLocks noChangeArrowheads="1"/>
          </p:cNvSpPr>
          <p:nvPr/>
        </p:nvSpPr>
        <p:spPr bwMode="auto">
          <a:xfrm>
            <a:off x="0" y="3276600"/>
            <a:ext cx="1524000" cy="1066800"/>
          </a:xfrm>
          <a:prstGeom prst="rightArrow">
            <a:avLst>
              <a:gd name="adj1" fmla="val 50000"/>
              <a:gd name="adj2" fmla="val 35714"/>
            </a:avLst>
          </a:prstGeom>
          <a:solidFill>
            <a:srgbClr val="FFFF66"/>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1600" b="1">
                <a:solidFill>
                  <a:srgbClr val="000000"/>
                </a:solidFill>
              </a:rPr>
              <a:t>RESTORE &amp;</a:t>
            </a:r>
          </a:p>
          <a:p>
            <a:pPr algn="ctr" fontAlgn="base">
              <a:spcBef>
                <a:spcPct val="0"/>
              </a:spcBef>
              <a:spcAft>
                <a:spcPct val="0"/>
              </a:spcAft>
            </a:pPr>
            <a:r>
              <a:rPr lang="en-US" altLang="en-US" sz="1600" b="1">
                <a:solidFill>
                  <a:srgbClr val="000000"/>
                </a:solidFill>
              </a:rPr>
              <a:t>RECONCILE</a:t>
            </a:r>
          </a:p>
        </p:txBody>
      </p:sp>
      <p:sp>
        <p:nvSpPr>
          <p:cNvPr id="367621" name="Text Box 5"/>
          <p:cNvSpPr txBox="1">
            <a:spLocks noChangeArrowheads="1"/>
          </p:cNvSpPr>
          <p:nvPr/>
        </p:nvSpPr>
        <p:spPr bwMode="auto">
          <a:xfrm>
            <a:off x="609600" y="304800"/>
            <a:ext cx="8077200" cy="495300"/>
          </a:xfrm>
          <a:prstGeom prst="rect">
            <a:avLst/>
          </a:prstGeom>
          <a:solidFill>
            <a:srgbClr val="FFFF66"/>
          </a:solid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n-US" altLang="en-US" sz="2400" b="1">
                <a:solidFill>
                  <a:srgbClr val="003366"/>
                </a:solidFill>
              </a:rPr>
              <a:t>RESTORING THAT WHICH WAS LOST</a:t>
            </a:r>
          </a:p>
        </p:txBody>
      </p:sp>
      <p:sp>
        <p:nvSpPr>
          <p:cNvPr id="367622" name="Rectangle 6"/>
          <p:cNvSpPr>
            <a:spLocks noChangeArrowheads="1"/>
          </p:cNvSpPr>
          <p:nvPr/>
        </p:nvSpPr>
        <p:spPr bwMode="auto">
          <a:xfrm>
            <a:off x="1676400" y="1219200"/>
            <a:ext cx="1447800" cy="5334000"/>
          </a:xfrm>
          <a:prstGeom prst="rect">
            <a:avLst/>
          </a:prstGeom>
          <a:solidFill>
            <a:srgbClr val="CCFF99"/>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2400" b="1">
                <a:solidFill>
                  <a:srgbClr val="000000"/>
                </a:solidFill>
              </a:rPr>
              <a:t>SEED</a:t>
            </a:r>
          </a:p>
          <a:p>
            <a:pPr algn="ctr" fontAlgn="base">
              <a:spcBef>
                <a:spcPct val="0"/>
              </a:spcBef>
              <a:spcAft>
                <a:spcPct val="0"/>
              </a:spcAft>
            </a:pPr>
            <a:r>
              <a:rPr lang="en-US" altLang="en-US" sz="2400" b="1">
                <a:solidFill>
                  <a:srgbClr val="000000"/>
                </a:solidFill>
              </a:rPr>
              <a:t>OF</a:t>
            </a:r>
          </a:p>
          <a:p>
            <a:pPr algn="ctr" fontAlgn="base">
              <a:spcBef>
                <a:spcPct val="0"/>
              </a:spcBef>
              <a:spcAft>
                <a:spcPct val="0"/>
              </a:spcAft>
            </a:pPr>
            <a:r>
              <a:rPr lang="en-US" altLang="en-US" sz="2400" b="1">
                <a:solidFill>
                  <a:srgbClr val="000000"/>
                </a:solidFill>
              </a:rPr>
              <a:t>THE</a:t>
            </a:r>
          </a:p>
          <a:p>
            <a:pPr algn="ctr" fontAlgn="base">
              <a:spcBef>
                <a:spcPct val="0"/>
              </a:spcBef>
              <a:spcAft>
                <a:spcPct val="0"/>
              </a:spcAft>
            </a:pPr>
            <a:r>
              <a:rPr lang="en-US" altLang="en-US" sz="2400" b="1">
                <a:solidFill>
                  <a:srgbClr val="000000"/>
                </a:solidFill>
              </a:rPr>
              <a:t>WOMAN</a:t>
            </a:r>
          </a:p>
        </p:txBody>
      </p:sp>
      <p:sp>
        <p:nvSpPr>
          <p:cNvPr id="367623" name="Rectangle 7"/>
          <p:cNvSpPr>
            <a:spLocks noChangeArrowheads="1"/>
          </p:cNvSpPr>
          <p:nvPr/>
        </p:nvSpPr>
        <p:spPr bwMode="auto">
          <a:xfrm>
            <a:off x="3581400" y="2667000"/>
            <a:ext cx="1219200" cy="2286000"/>
          </a:xfrm>
          <a:prstGeom prst="rect">
            <a:avLst/>
          </a:prstGeom>
          <a:solidFill>
            <a:srgbClr val="CCFFFF"/>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2400" b="1">
                <a:solidFill>
                  <a:srgbClr val="000000"/>
                </a:solidFill>
              </a:rPr>
              <a:t>SEED</a:t>
            </a:r>
          </a:p>
          <a:p>
            <a:pPr algn="ctr" fontAlgn="base">
              <a:spcBef>
                <a:spcPct val="0"/>
              </a:spcBef>
              <a:spcAft>
                <a:spcPct val="0"/>
              </a:spcAft>
            </a:pPr>
            <a:r>
              <a:rPr lang="en-US" altLang="en-US" sz="2400" b="1">
                <a:solidFill>
                  <a:srgbClr val="000000"/>
                </a:solidFill>
              </a:rPr>
              <a:t>OF</a:t>
            </a:r>
          </a:p>
          <a:p>
            <a:pPr algn="ctr" fontAlgn="base">
              <a:spcBef>
                <a:spcPct val="0"/>
              </a:spcBef>
              <a:spcAft>
                <a:spcPct val="0"/>
              </a:spcAft>
            </a:pPr>
            <a:r>
              <a:rPr lang="en-US" altLang="en-US" sz="2400" b="1">
                <a:solidFill>
                  <a:srgbClr val="000000"/>
                </a:solidFill>
              </a:rPr>
              <a:t>ABE.</a:t>
            </a:r>
          </a:p>
        </p:txBody>
      </p:sp>
      <p:sp>
        <p:nvSpPr>
          <p:cNvPr id="367624" name="Rectangle 8"/>
          <p:cNvSpPr>
            <a:spLocks noChangeArrowheads="1"/>
          </p:cNvSpPr>
          <p:nvPr/>
        </p:nvSpPr>
        <p:spPr bwMode="auto">
          <a:xfrm>
            <a:off x="5410200" y="3200400"/>
            <a:ext cx="1371600" cy="1143000"/>
          </a:xfrm>
          <a:prstGeom prst="rect">
            <a:avLst/>
          </a:prstGeom>
          <a:solidFill>
            <a:srgbClr val="FFFF66"/>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sz="2400" b="1">
                <a:solidFill>
                  <a:srgbClr val="000000"/>
                </a:solidFill>
              </a:rPr>
              <a:t>LINE</a:t>
            </a:r>
          </a:p>
          <a:p>
            <a:pPr algn="ctr" fontAlgn="base">
              <a:spcBef>
                <a:spcPct val="0"/>
              </a:spcBef>
              <a:spcAft>
                <a:spcPct val="0"/>
              </a:spcAft>
            </a:pPr>
            <a:r>
              <a:rPr lang="en-US" altLang="en-US" sz="2400" b="1">
                <a:solidFill>
                  <a:srgbClr val="000000"/>
                </a:solidFill>
              </a:rPr>
              <a:t>OF</a:t>
            </a:r>
          </a:p>
          <a:p>
            <a:pPr algn="ctr" fontAlgn="base">
              <a:spcBef>
                <a:spcPct val="0"/>
              </a:spcBef>
              <a:spcAft>
                <a:spcPct val="0"/>
              </a:spcAft>
            </a:pPr>
            <a:r>
              <a:rPr lang="en-US" altLang="en-US" sz="2400" b="1">
                <a:solidFill>
                  <a:srgbClr val="000000"/>
                </a:solidFill>
              </a:rPr>
              <a:t>DAVID</a:t>
            </a:r>
            <a:r>
              <a:rPr lang="en-US" altLang="en-US">
                <a:solidFill>
                  <a:srgbClr val="FFFFFF"/>
                </a:solidFill>
              </a:rPr>
              <a:t> </a:t>
            </a:r>
          </a:p>
        </p:txBody>
      </p:sp>
      <p:sp>
        <p:nvSpPr>
          <p:cNvPr id="367625" name="Rectangle 9"/>
          <p:cNvSpPr>
            <a:spLocks noChangeArrowheads="1"/>
          </p:cNvSpPr>
          <p:nvPr/>
        </p:nvSpPr>
        <p:spPr bwMode="auto">
          <a:xfrm>
            <a:off x="7315200" y="3581400"/>
            <a:ext cx="1600200" cy="457200"/>
          </a:xfrm>
          <a:prstGeom prst="rect">
            <a:avLst/>
          </a:prstGeom>
          <a:solidFill>
            <a:srgbClr val="FF99FF"/>
          </a:solidFill>
          <a:ln w="381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altLang="en-US">
                <a:solidFill>
                  <a:srgbClr val="000000"/>
                </a:solidFill>
              </a:rPr>
              <a:t> </a:t>
            </a:r>
            <a:r>
              <a:rPr lang="en-US" altLang="en-US" sz="2400" b="1">
                <a:solidFill>
                  <a:srgbClr val="000000"/>
                </a:solidFill>
              </a:rPr>
              <a:t>JESUS</a:t>
            </a:r>
            <a:endParaRPr lang="en-US" altLang="en-US">
              <a:solidFill>
                <a:srgbClr val="000000"/>
              </a:solidFill>
            </a:endParaRPr>
          </a:p>
        </p:txBody>
      </p:sp>
      <p:sp>
        <p:nvSpPr>
          <p:cNvPr id="367627" name="Text Box 11"/>
          <p:cNvSpPr txBox="1">
            <a:spLocks noChangeArrowheads="1"/>
          </p:cNvSpPr>
          <p:nvPr/>
        </p:nvSpPr>
        <p:spPr bwMode="auto">
          <a:xfrm>
            <a:off x="4495800" y="1219200"/>
            <a:ext cx="4343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en-US" altLang="en-US" b="1">
                <a:solidFill>
                  <a:srgbClr val="003366"/>
                </a:solidFill>
              </a:rPr>
              <a:t>“SALVATION” = THE RESTORING OF ALL THAT WAS LOST IN EDEN</a:t>
            </a:r>
          </a:p>
        </p:txBody>
      </p:sp>
      <p:sp>
        <p:nvSpPr>
          <p:cNvPr id="2" name="TextBox 1"/>
          <p:cNvSpPr txBox="1"/>
          <p:nvPr/>
        </p:nvSpPr>
        <p:spPr>
          <a:xfrm>
            <a:off x="6164826" y="6440129"/>
            <a:ext cx="2900516" cy="276999"/>
          </a:xfrm>
          <a:prstGeom prst="rect">
            <a:avLst/>
          </a:prstGeom>
          <a:noFill/>
        </p:spPr>
        <p:txBody>
          <a:bodyPr wrap="square" rtlCol="0">
            <a:spAutoFit/>
          </a:bodyPr>
          <a:lstStyle/>
          <a:p>
            <a:r>
              <a:rPr lang="en-US" sz="1200" dirty="0" smtClean="0">
                <a:solidFill>
                  <a:schemeClr val="bg2"/>
                </a:solidFill>
              </a:rPr>
              <a:t>Paul </a:t>
            </a:r>
            <a:r>
              <a:rPr lang="en-US" sz="1200" dirty="0" err="1" smtClean="0">
                <a:solidFill>
                  <a:schemeClr val="bg2"/>
                </a:solidFill>
              </a:rPr>
              <a:t>Benware</a:t>
            </a:r>
            <a:r>
              <a:rPr lang="en-US" sz="1200" dirty="0" smtClean="0">
                <a:solidFill>
                  <a:schemeClr val="bg2"/>
                </a:solidFill>
              </a:rPr>
              <a:t> – Used by Permission</a:t>
            </a:r>
            <a:endParaRPr lang="en-US" sz="1200" dirty="0">
              <a:solidFill>
                <a:schemeClr val="bg2"/>
              </a:solidFill>
            </a:endParaRPr>
          </a:p>
        </p:txBody>
      </p:sp>
    </p:spTree>
    <p:extLst>
      <p:ext uri="{BB962C8B-B14F-4D97-AF65-F5344CB8AC3E}">
        <p14:creationId xmlns:p14="http://schemas.microsoft.com/office/powerpoint/2010/main" val="2849432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500"/>
                                  </p:stCondLst>
                                  <p:childTnLst>
                                    <p:set>
                                      <p:cBhvr>
                                        <p:cTn id="6" dur="1" fill="hold">
                                          <p:stCondLst>
                                            <p:cond delay="0"/>
                                          </p:stCondLst>
                                        </p:cTn>
                                        <p:tgtEl>
                                          <p:spTgt spid="367620"/>
                                        </p:tgtEl>
                                        <p:attrNameLst>
                                          <p:attrName>style.visibility</p:attrName>
                                        </p:attrNameLst>
                                      </p:cBhvr>
                                      <p:to>
                                        <p:strVal val="visible"/>
                                      </p:to>
                                    </p:set>
                                    <p:anim calcmode="lin" valueType="num">
                                      <p:cBhvr additive="base">
                                        <p:cTn id="7" dur="500" fill="hold"/>
                                        <p:tgtEl>
                                          <p:spTgt spid="367620"/>
                                        </p:tgtEl>
                                        <p:attrNameLst>
                                          <p:attrName>ppt_x</p:attrName>
                                        </p:attrNameLst>
                                      </p:cBhvr>
                                      <p:tavLst>
                                        <p:tav tm="0">
                                          <p:val>
                                            <p:strVal val="0-#ppt_w/2"/>
                                          </p:val>
                                        </p:tav>
                                        <p:tav tm="100000">
                                          <p:val>
                                            <p:strVal val="#ppt_x"/>
                                          </p:val>
                                        </p:tav>
                                      </p:tavLst>
                                    </p:anim>
                                    <p:anim calcmode="lin" valueType="num">
                                      <p:cBhvr additive="base">
                                        <p:cTn id="8" dur="500" fill="hold"/>
                                        <p:tgtEl>
                                          <p:spTgt spid="367620"/>
                                        </p:tgtEl>
                                        <p:attrNameLst>
                                          <p:attrName>ppt_y</p:attrName>
                                        </p:attrNameLst>
                                      </p:cBhvr>
                                      <p:tavLst>
                                        <p:tav tm="0">
                                          <p:val>
                                            <p:strVal val="#ppt_y"/>
                                          </p:val>
                                        </p:tav>
                                        <p:tav tm="100000">
                                          <p:val>
                                            <p:strVal val="#ppt_y"/>
                                          </p:val>
                                        </p:tav>
                                      </p:tavLst>
                                    </p:anim>
                                  </p:childTnLst>
                                </p:cTn>
                              </p:par>
                            </p:childTnLst>
                          </p:cTn>
                        </p:par>
                        <p:par>
                          <p:cTn id="9" fill="hold" nodeType="withGroup">
                            <p:stCondLst>
                              <p:cond delay="1000"/>
                            </p:stCondLst>
                            <p:childTnLst>
                              <p:par>
                                <p:cTn id="10" presetID="9" presetClass="entr" presetSubtype="0" fill="hold" grpId="0" nodeType="afterEffect">
                                  <p:stCondLst>
                                    <p:cond delay="500"/>
                                  </p:stCondLst>
                                  <p:childTnLst>
                                    <p:set>
                                      <p:cBhvr>
                                        <p:cTn id="11" dur="1" fill="hold">
                                          <p:stCondLst>
                                            <p:cond delay="0"/>
                                          </p:stCondLst>
                                        </p:cTn>
                                        <p:tgtEl>
                                          <p:spTgt spid="367622"/>
                                        </p:tgtEl>
                                        <p:attrNameLst>
                                          <p:attrName>style.visibility</p:attrName>
                                        </p:attrNameLst>
                                      </p:cBhvr>
                                      <p:to>
                                        <p:strVal val="visible"/>
                                      </p:to>
                                    </p:set>
                                    <p:animEffect transition="in" filter="dissolve">
                                      <p:cBhvr>
                                        <p:cTn id="12" dur="500"/>
                                        <p:tgtEl>
                                          <p:spTgt spid="367622"/>
                                        </p:tgtEl>
                                      </p:cBhvr>
                                    </p:animEffect>
                                  </p:childTnLst>
                                </p:cTn>
                              </p:par>
                            </p:childTnLst>
                          </p:cTn>
                        </p:par>
                        <p:par>
                          <p:cTn id="13" fill="hold" nodeType="withGroup">
                            <p:stCondLst>
                              <p:cond delay="2000"/>
                            </p:stCondLst>
                            <p:childTnLst>
                              <p:par>
                                <p:cTn id="14" presetID="9" presetClass="entr" presetSubtype="0" fill="hold" grpId="0" nodeType="afterEffect">
                                  <p:stCondLst>
                                    <p:cond delay="500"/>
                                  </p:stCondLst>
                                  <p:childTnLst>
                                    <p:set>
                                      <p:cBhvr>
                                        <p:cTn id="15" dur="1" fill="hold">
                                          <p:stCondLst>
                                            <p:cond delay="0"/>
                                          </p:stCondLst>
                                        </p:cTn>
                                        <p:tgtEl>
                                          <p:spTgt spid="367623"/>
                                        </p:tgtEl>
                                        <p:attrNameLst>
                                          <p:attrName>style.visibility</p:attrName>
                                        </p:attrNameLst>
                                      </p:cBhvr>
                                      <p:to>
                                        <p:strVal val="visible"/>
                                      </p:to>
                                    </p:set>
                                    <p:animEffect transition="in" filter="dissolve">
                                      <p:cBhvr>
                                        <p:cTn id="16" dur="500"/>
                                        <p:tgtEl>
                                          <p:spTgt spid="367623"/>
                                        </p:tgtEl>
                                      </p:cBhvr>
                                    </p:animEffect>
                                  </p:childTnLst>
                                </p:cTn>
                              </p:par>
                            </p:childTnLst>
                          </p:cTn>
                        </p:par>
                        <p:par>
                          <p:cTn id="17" fill="hold" nodeType="withGroup">
                            <p:stCondLst>
                              <p:cond delay="3000"/>
                            </p:stCondLst>
                            <p:childTnLst>
                              <p:par>
                                <p:cTn id="18" presetID="9" presetClass="entr" presetSubtype="0" fill="hold" grpId="0" nodeType="afterEffect">
                                  <p:stCondLst>
                                    <p:cond delay="500"/>
                                  </p:stCondLst>
                                  <p:childTnLst>
                                    <p:set>
                                      <p:cBhvr>
                                        <p:cTn id="19" dur="1" fill="hold">
                                          <p:stCondLst>
                                            <p:cond delay="0"/>
                                          </p:stCondLst>
                                        </p:cTn>
                                        <p:tgtEl>
                                          <p:spTgt spid="367624"/>
                                        </p:tgtEl>
                                        <p:attrNameLst>
                                          <p:attrName>style.visibility</p:attrName>
                                        </p:attrNameLst>
                                      </p:cBhvr>
                                      <p:to>
                                        <p:strVal val="visible"/>
                                      </p:to>
                                    </p:set>
                                    <p:animEffect transition="in" filter="dissolve">
                                      <p:cBhvr>
                                        <p:cTn id="20" dur="500"/>
                                        <p:tgtEl>
                                          <p:spTgt spid="367624"/>
                                        </p:tgtEl>
                                      </p:cBhvr>
                                    </p:animEffect>
                                  </p:childTnLst>
                                </p:cTn>
                              </p:par>
                            </p:childTnLst>
                          </p:cTn>
                        </p:par>
                        <p:par>
                          <p:cTn id="21" fill="hold" nodeType="withGroup">
                            <p:stCondLst>
                              <p:cond delay="4000"/>
                            </p:stCondLst>
                            <p:childTnLst>
                              <p:par>
                                <p:cTn id="22" presetID="9" presetClass="entr" presetSubtype="0" fill="hold" grpId="0" nodeType="afterEffect">
                                  <p:stCondLst>
                                    <p:cond delay="500"/>
                                  </p:stCondLst>
                                  <p:childTnLst>
                                    <p:set>
                                      <p:cBhvr>
                                        <p:cTn id="23" dur="1" fill="hold">
                                          <p:stCondLst>
                                            <p:cond delay="0"/>
                                          </p:stCondLst>
                                        </p:cTn>
                                        <p:tgtEl>
                                          <p:spTgt spid="367625"/>
                                        </p:tgtEl>
                                        <p:attrNameLst>
                                          <p:attrName>style.visibility</p:attrName>
                                        </p:attrNameLst>
                                      </p:cBhvr>
                                      <p:to>
                                        <p:strVal val="visible"/>
                                      </p:to>
                                    </p:set>
                                    <p:animEffect transition="in" filter="dissolve">
                                      <p:cBhvr>
                                        <p:cTn id="24" dur="500"/>
                                        <p:tgtEl>
                                          <p:spTgt spid="367625"/>
                                        </p:tgtEl>
                                      </p:cBhvr>
                                    </p:animEffect>
                                  </p:childTnLst>
                                </p:cTn>
                              </p:par>
                            </p:childTnLst>
                          </p:cTn>
                        </p:par>
                        <p:par>
                          <p:cTn id="25" fill="hold" nodeType="withGroup">
                            <p:stCondLst>
                              <p:cond delay="5000"/>
                            </p:stCondLst>
                            <p:childTnLst>
                              <p:par>
                                <p:cTn id="26" presetID="22" presetClass="entr" presetSubtype="8" fill="hold" grpId="0" nodeType="afterEffect">
                                  <p:stCondLst>
                                    <p:cond delay="500"/>
                                  </p:stCondLst>
                                  <p:childTnLst>
                                    <p:set>
                                      <p:cBhvr>
                                        <p:cTn id="27" dur="1" fill="hold">
                                          <p:stCondLst>
                                            <p:cond delay="0"/>
                                          </p:stCondLst>
                                        </p:cTn>
                                        <p:tgtEl>
                                          <p:spTgt spid="367626"/>
                                        </p:tgtEl>
                                        <p:attrNameLst>
                                          <p:attrName>style.visibility</p:attrName>
                                        </p:attrNameLst>
                                      </p:cBhvr>
                                      <p:to>
                                        <p:strVal val="visible"/>
                                      </p:to>
                                    </p:set>
                                    <p:animEffect transition="in" filter="wipe(left)">
                                      <p:cBhvr>
                                        <p:cTn id="28" dur="2000"/>
                                        <p:tgtEl>
                                          <p:spTgt spid="367626"/>
                                        </p:tgtEl>
                                      </p:cBhvr>
                                    </p:animEffect>
                                  </p:childTnLst>
                                </p:cTn>
                              </p:par>
                            </p:childTnLst>
                          </p:cTn>
                        </p:par>
                        <p:par>
                          <p:cTn id="29" fill="hold" nodeType="withGroup">
                            <p:stCondLst>
                              <p:cond delay="7500"/>
                            </p:stCondLst>
                            <p:childTnLst>
                              <p:par>
                                <p:cTn id="30" presetID="9" presetClass="entr" presetSubtype="0" fill="hold" grpId="0" nodeType="afterEffect">
                                  <p:stCondLst>
                                    <p:cond delay="500"/>
                                  </p:stCondLst>
                                  <p:childTnLst>
                                    <p:set>
                                      <p:cBhvr>
                                        <p:cTn id="31" dur="1" fill="hold">
                                          <p:stCondLst>
                                            <p:cond delay="0"/>
                                          </p:stCondLst>
                                        </p:cTn>
                                        <p:tgtEl>
                                          <p:spTgt spid="367627"/>
                                        </p:tgtEl>
                                        <p:attrNameLst>
                                          <p:attrName>style.visibility</p:attrName>
                                        </p:attrNameLst>
                                      </p:cBhvr>
                                      <p:to>
                                        <p:strVal val="visible"/>
                                      </p:to>
                                    </p:set>
                                    <p:animEffect transition="in" filter="dissolve">
                                      <p:cBhvr>
                                        <p:cTn id="32" dur="500"/>
                                        <p:tgtEl>
                                          <p:spTgt spid="3676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6" grpId="0" animBg="1"/>
      <p:bldP spid="367620" grpId="0" animBg="1"/>
      <p:bldP spid="367622" grpId="0" animBg="1"/>
      <p:bldP spid="367623" grpId="0" animBg="1"/>
      <p:bldP spid="367624" grpId="0" animBg="1"/>
      <p:bldP spid="367625" grpId="0" animBg="1"/>
      <p:bldP spid="367627"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227221"/>
          </a:xfrm>
        </p:spPr>
        <p:txBody>
          <a:bodyPr/>
          <a:lstStyle/>
          <a:p>
            <a:pPr algn="ctr"/>
            <a:r>
              <a:rPr lang="en-US" dirty="0" smtClean="0">
                <a:solidFill>
                  <a:schemeClr val="bg1"/>
                </a:solidFill>
              </a:rPr>
              <a:t>Defining Chapter of the OT?</a:t>
            </a:r>
            <a:endParaRPr lang="en-US" dirty="0">
              <a:solidFill>
                <a:schemeClr val="bg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938463"/>
            <a:ext cx="9106980" cy="5919537"/>
          </a:xfrm>
        </p:spPr>
      </p:pic>
    </p:spTree>
    <p:extLst>
      <p:ext uri="{BB962C8B-B14F-4D97-AF65-F5344CB8AC3E}">
        <p14:creationId xmlns:p14="http://schemas.microsoft.com/office/powerpoint/2010/main" val="2204575538"/>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32" y="770021"/>
            <a:ext cx="9120568" cy="6087979"/>
          </a:xfrm>
        </p:spPr>
      </p:pic>
      <p:sp>
        <p:nvSpPr>
          <p:cNvPr id="5" name="TextBox 4"/>
          <p:cNvSpPr txBox="1"/>
          <p:nvPr/>
        </p:nvSpPr>
        <p:spPr>
          <a:xfrm>
            <a:off x="341182" y="6150114"/>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People</a:t>
            </a:r>
            <a:endParaRPr lang="en-US" sz="4000" dirty="0">
              <a:latin typeface="Tekton Pro Ext" panose="020F0605020208020904" pitchFamily="34" charset="0"/>
              <a:ea typeface="Aegean" panose="020B0403020203020204" pitchFamily="34" charset="0"/>
            </a:endParaRPr>
          </a:p>
        </p:txBody>
      </p:sp>
      <p:sp>
        <p:nvSpPr>
          <p:cNvPr id="6" name="TextBox 5"/>
          <p:cNvSpPr txBox="1"/>
          <p:nvPr/>
        </p:nvSpPr>
        <p:spPr>
          <a:xfrm>
            <a:off x="3321146" y="6150114"/>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Place</a:t>
            </a:r>
            <a:endParaRPr lang="en-US" sz="4000" dirty="0">
              <a:latin typeface="Tekton Pro Ext" panose="020F0605020208020904" pitchFamily="34" charset="0"/>
              <a:ea typeface="Aegean" panose="020B0403020203020204" pitchFamily="34" charset="0"/>
            </a:endParaRPr>
          </a:p>
        </p:txBody>
      </p:sp>
      <p:sp>
        <p:nvSpPr>
          <p:cNvPr id="7" name="TextBox 6"/>
          <p:cNvSpPr txBox="1"/>
          <p:nvPr/>
        </p:nvSpPr>
        <p:spPr>
          <a:xfrm>
            <a:off x="6239879" y="6150114"/>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Promise</a:t>
            </a:r>
            <a:endParaRPr lang="en-US" sz="4000" dirty="0">
              <a:latin typeface="Tekton Pro Ext" panose="020F0605020208020904" pitchFamily="34" charset="0"/>
              <a:ea typeface="Aegean" panose="020B0403020203020204" pitchFamily="34" charset="0"/>
            </a:endParaRPr>
          </a:p>
        </p:txBody>
      </p:sp>
      <p:sp>
        <p:nvSpPr>
          <p:cNvPr id="2" name="Title 1"/>
          <p:cNvSpPr>
            <a:spLocks noGrp="1"/>
          </p:cNvSpPr>
          <p:nvPr>
            <p:ph type="title"/>
          </p:nvPr>
        </p:nvSpPr>
        <p:spPr>
          <a:xfrm>
            <a:off x="724903" y="0"/>
            <a:ext cx="7886700" cy="1170039"/>
          </a:xfrm>
        </p:spPr>
        <p:txBody>
          <a:bodyPr/>
          <a:lstStyle/>
          <a:p>
            <a:pPr algn="ctr"/>
            <a:r>
              <a:rPr lang="en-US" b="1" dirty="0" smtClean="0">
                <a:solidFill>
                  <a:schemeClr val="bg1"/>
                </a:solidFill>
              </a:rPr>
              <a:t>God’s Covenant with Abraham</a:t>
            </a:r>
            <a:endParaRPr lang="en-US" b="1" dirty="0">
              <a:solidFill>
                <a:schemeClr val="bg1"/>
              </a:solidFill>
            </a:endParaRPr>
          </a:p>
        </p:txBody>
      </p:sp>
    </p:spTree>
    <p:extLst>
      <p:ext uri="{BB962C8B-B14F-4D97-AF65-F5344CB8AC3E}">
        <p14:creationId xmlns:p14="http://schemas.microsoft.com/office/powerpoint/2010/main" val="16115204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out)">
                                      <p:cBhvr>
                                        <p:cTn id="10" dur="2000"/>
                                        <p:tgtEl>
                                          <p:spTgt spid="6"/>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out)">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432" y="770021"/>
            <a:ext cx="9120568" cy="6087979"/>
          </a:xfrm>
        </p:spPr>
      </p:pic>
      <p:sp>
        <p:nvSpPr>
          <p:cNvPr id="5" name="TextBox 4"/>
          <p:cNvSpPr txBox="1"/>
          <p:nvPr/>
        </p:nvSpPr>
        <p:spPr>
          <a:xfrm>
            <a:off x="341182" y="6150114"/>
            <a:ext cx="2694214"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Eternal</a:t>
            </a:r>
            <a:endParaRPr lang="en-US" sz="4000" dirty="0">
              <a:latin typeface="Tekton Pro Ext" panose="020F0605020208020904" pitchFamily="34" charset="0"/>
              <a:ea typeface="Aegean" panose="020B0403020203020204" pitchFamily="34" charset="0"/>
            </a:endParaRPr>
          </a:p>
        </p:txBody>
      </p:sp>
      <p:sp>
        <p:nvSpPr>
          <p:cNvPr id="7" name="TextBox 6"/>
          <p:cNvSpPr txBox="1"/>
          <p:nvPr/>
        </p:nvSpPr>
        <p:spPr>
          <a:xfrm>
            <a:off x="3713247" y="6164123"/>
            <a:ext cx="3866648" cy="707886"/>
          </a:xfrm>
          <a:prstGeom prst="rect">
            <a:avLst/>
          </a:prstGeom>
          <a:noFill/>
        </p:spPr>
        <p:txBody>
          <a:bodyPr wrap="square" rtlCol="0">
            <a:spAutoFit/>
          </a:bodyPr>
          <a:lstStyle/>
          <a:p>
            <a:pPr algn="ctr"/>
            <a:r>
              <a:rPr lang="en-US" sz="4000" dirty="0" smtClean="0">
                <a:latin typeface="Tekton Pro Ext" panose="020F0605020208020904" pitchFamily="34" charset="0"/>
                <a:ea typeface="Aegean" panose="020B0403020203020204" pitchFamily="34" charset="0"/>
              </a:rPr>
              <a:t>Unconditional</a:t>
            </a:r>
            <a:endParaRPr lang="en-US" sz="4000" dirty="0">
              <a:latin typeface="Tekton Pro Ext" panose="020F0605020208020904" pitchFamily="34" charset="0"/>
              <a:ea typeface="Aegean" panose="020B0403020203020204" pitchFamily="34" charset="0"/>
            </a:endParaRPr>
          </a:p>
        </p:txBody>
      </p:sp>
      <p:sp>
        <p:nvSpPr>
          <p:cNvPr id="2" name="Title 1"/>
          <p:cNvSpPr>
            <a:spLocks noGrp="1"/>
          </p:cNvSpPr>
          <p:nvPr>
            <p:ph type="title"/>
          </p:nvPr>
        </p:nvSpPr>
        <p:spPr>
          <a:xfrm>
            <a:off x="724903" y="0"/>
            <a:ext cx="7886700" cy="1170039"/>
          </a:xfrm>
        </p:spPr>
        <p:txBody>
          <a:bodyPr/>
          <a:lstStyle/>
          <a:p>
            <a:pPr algn="ctr"/>
            <a:r>
              <a:rPr lang="en-US" b="1" dirty="0" smtClean="0">
                <a:solidFill>
                  <a:schemeClr val="bg1"/>
                </a:solidFill>
              </a:rPr>
              <a:t>God’s Covenant with Abraham</a:t>
            </a:r>
            <a:endParaRPr lang="en-US" b="1" dirty="0">
              <a:solidFill>
                <a:schemeClr val="bg1"/>
              </a:solidFill>
            </a:endParaRPr>
          </a:p>
        </p:txBody>
      </p:sp>
    </p:spTree>
    <p:extLst>
      <p:ext uri="{BB962C8B-B14F-4D97-AF65-F5344CB8AC3E}">
        <p14:creationId xmlns:p14="http://schemas.microsoft.com/office/powerpoint/2010/main" val="10421320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out)">
                                      <p:cBhvr>
                                        <p:cTn id="7" dur="2000"/>
                                        <p:tgtEl>
                                          <p:spTgt spid="5"/>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out)">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27123" y="0"/>
            <a:ext cx="4996543" cy="6789360"/>
          </a:xfrm>
        </p:spPr>
      </p:pic>
    </p:spTree>
    <p:extLst>
      <p:ext uri="{BB962C8B-B14F-4D97-AF65-F5344CB8AC3E}">
        <p14:creationId xmlns:p14="http://schemas.microsoft.com/office/powerpoint/2010/main" val="227344180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Bookman Old Style"/>
        <a:ea typeface=""/>
        <a:cs typeface="Arial"/>
      </a:majorFont>
      <a:minorFont>
        <a:latin typeface="Bookman Old Style"/>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Bookman Old Style"/>
        <a:ea typeface=""/>
        <a:cs typeface="Arial"/>
      </a:majorFont>
      <a:minorFont>
        <a:latin typeface="Bookman Old Style"/>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0110109 In the Beginning GOD Genesis 1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1253</TotalTime>
  <Words>138</Words>
  <Application>Microsoft Office PowerPoint</Application>
  <PresentationFormat>On-screen Show (4:3)</PresentationFormat>
  <Paragraphs>72</Paragraphs>
  <Slides>11</Slides>
  <Notes>2</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11</vt:i4>
      </vt:variant>
    </vt:vector>
  </HeadingPairs>
  <TitlesOfParts>
    <vt:vector size="22" baseType="lpstr">
      <vt:lpstr>Aegean</vt:lpstr>
      <vt:lpstr>Arial</vt:lpstr>
      <vt:lpstr>Bookman Old Style</vt:lpstr>
      <vt:lpstr>Calibri</vt:lpstr>
      <vt:lpstr>Calibri Light</vt:lpstr>
      <vt:lpstr>Tekton Pro Ext</vt:lpstr>
      <vt:lpstr>Wingdings</vt:lpstr>
      <vt:lpstr>Office Theme</vt:lpstr>
      <vt:lpstr>Textured</vt:lpstr>
      <vt:lpstr>1_Textured</vt:lpstr>
      <vt:lpstr>20110109 In the Beginning GOD Genesis 1 1</vt:lpstr>
      <vt:lpstr>The Abrahamic Covenant: Framework for Redemption  Genesis 12:1-3</vt:lpstr>
      <vt:lpstr>God’s Plan for Redemption .  “For in him all the fullness of God was pleased to dwell, and through him to reconcile to himself all things, whether on earth or in heaven, making peace by the blood of his cross.” (Colossians 1:19–20, ESV) </vt:lpstr>
      <vt:lpstr>Early Prophecies  </vt:lpstr>
      <vt:lpstr>PowerPoint Presentation</vt:lpstr>
      <vt:lpstr>PowerPoint Presentation</vt:lpstr>
      <vt:lpstr>Defining Chapter of the OT?</vt:lpstr>
      <vt:lpstr>God’s Covenant with Abraham</vt:lpstr>
      <vt:lpstr>God’s Covenant with Abraham</vt:lpstr>
      <vt:lpstr>PowerPoint Presentation</vt:lpstr>
      <vt:lpstr>God’s Covenants with Israel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Barreca</dc:creator>
  <cp:lastModifiedBy>Paul Barreca</cp:lastModifiedBy>
  <cp:revision>7</cp:revision>
  <dcterms:created xsi:type="dcterms:W3CDTF">2015-06-13T16:13:35Z</dcterms:created>
  <dcterms:modified xsi:type="dcterms:W3CDTF">2015-06-15T18:45:00Z</dcterms:modified>
</cp:coreProperties>
</file>