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261" r:id="rId2"/>
    <p:sldId id="256" r:id="rId3"/>
    <p:sldId id="276" r:id="rId4"/>
    <p:sldId id="264" r:id="rId5"/>
    <p:sldId id="277" r:id="rId6"/>
    <p:sldId id="278" r:id="rId7"/>
    <p:sldId id="267" r:id="rId8"/>
    <p:sldId id="279" r:id="rId9"/>
    <p:sldId id="280" r:id="rId10"/>
    <p:sldId id="263" r:id="rId11"/>
    <p:sldId id="268" r:id="rId12"/>
    <p:sldId id="269" r:id="rId13"/>
    <p:sldId id="270" r:id="rId14"/>
    <p:sldId id="271" r:id="rId15"/>
    <p:sldId id="273" r:id="rId16"/>
    <p:sldId id="274" r:id="rId17"/>
    <p:sldId id="275" r:id="rId18"/>
  </p:sldIdLst>
  <p:sldSz cx="9144000" cy="6858000" type="screen4x3"/>
  <p:notesSz cx="7077075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4E6"/>
    <a:srgbClr val="957F7F"/>
    <a:srgbClr val="D5D2DF"/>
    <a:srgbClr val="FF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35" autoAdjust="0"/>
  </p:normalViewPr>
  <p:slideViewPr>
    <p:cSldViewPr>
      <p:cViewPr varScale="1">
        <p:scale>
          <a:sx n="66" d="100"/>
          <a:sy n="66" d="100"/>
        </p:scale>
        <p:origin x="66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2" tIns="47032" rIns="94062" bIns="4703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0"/>
            <a:ext cx="3066733" cy="4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2" tIns="47032" rIns="94062" bIns="470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4407"/>
            <a:ext cx="3066733" cy="4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2" tIns="47032" rIns="94062" bIns="4703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914407"/>
            <a:ext cx="3066733" cy="4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2" tIns="47032" rIns="94062" bIns="470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77107DC-7914-4E44-B077-424874C5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5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r">
              <a:defRPr sz="1200"/>
            </a:lvl1pPr>
          </a:lstStyle>
          <a:p>
            <a:fld id="{3B666C8E-1447-4E3E-9156-CCE22A1AB6BD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2" tIns="47032" rIns="94062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8018"/>
            <a:ext cx="5661660" cy="4223385"/>
          </a:xfrm>
          <a:prstGeom prst="rect">
            <a:avLst/>
          </a:prstGeom>
        </p:spPr>
        <p:txBody>
          <a:bodyPr vert="horz" lIns="94062" tIns="47032" rIns="94062" bIns="470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r">
              <a:defRPr sz="1200"/>
            </a:lvl1pPr>
          </a:lstStyle>
          <a:p>
            <a:fld id="{1FEC871E-4C4D-4E6C-A971-0A9339E69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7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774B68-00C9-4507-B49D-96BB51C2DA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FDD93-25D9-49EB-B35D-44D3D6896A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33787-BC7A-42CA-B6D1-6CD433606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B3E02-3821-40F2-9611-888AED1E2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86BF-549B-4D1C-9ACF-F7227F0FF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CB8C0-057F-44A8-B485-C219CC78A7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5E18C-34DE-49F0-899E-9ED1540E2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9C757-91CA-4305-82F3-231AE4F6E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980FE-9391-4DE6-A2BE-70253C6EA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4F7F4-7836-48A2-A731-6B88CD5D8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60A27-CA54-47A1-818E-63DCB4C9E9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9933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34A3F559-5CAA-4426-AA7F-AC992C0AF68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32" name="Picture 12" descr="j01790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4114800"/>
            <a:ext cx="2057400" cy="1371600"/>
          </a:xfrm>
          <a:prstGeom prst="rect">
            <a:avLst/>
          </a:prstGeom>
          <a:noFill/>
        </p:spPr>
      </p:pic>
      <p:pic>
        <p:nvPicPr>
          <p:cNvPr id="5133" name="Picture 13" descr="j0179009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5486400"/>
            <a:ext cx="2057400" cy="1371600"/>
          </a:xfrm>
          <a:prstGeom prst="rect">
            <a:avLst/>
          </a:prstGeom>
          <a:noFill/>
        </p:spPr>
      </p:pic>
      <p:pic>
        <p:nvPicPr>
          <p:cNvPr id="5134" name="Picture 14" descr="j0262969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2667000"/>
            <a:ext cx="2057400" cy="1447800"/>
          </a:xfrm>
          <a:prstGeom prst="rect">
            <a:avLst/>
          </a:prstGeom>
          <a:noFill/>
        </p:spPr>
      </p:pic>
      <p:pic>
        <p:nvPicPr>
          <p:cNvPr id="5138" name="Picture 18" descr="j0262689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057400" cy="13652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054225" cy="13670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j0179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479800"/>
            <a:ext cx="5105400" cy="3378200"/>
          </a:xfrm>
          <a:prstGeom prst="rect">
            <a:avLst/>
          </a:prstGeom>
          <a:noFill/>
        </p:spPr>
      </p:pic>
      <p:pic>
        <p:nvPicPr>
          <p:cNvPr id="22538" name="Picture 10" descr="j0262689"/>
          <p:cNvPicPr>
            <a:picLocks noChangeAspect="1" noChangeArrowheads="1"/>
          </p:cNvPicPr>
          <p:nvPr/>
        </p:nvPicPr>
        <p:blipFill>
          <a:blip r:embed="rId3"/>
          <a:srcRect l="8696" r="5797"/>
          <a:stretch>
            <a:fillRect/>
          </a:stretch>
        </p:blipFill>
        <p:spPr bwMode="auto">
          <a:xfrm>
            <a:off x="-23534" y="-10319"/>
            <a:ext cx="4495800" cy="348773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34" y="3475037"/>
            <a:ext cx="5076268" cy="3378200"/>
          </a:xfrm>
          <a:prstGeom prst="rect">
            <a:avLst/>
          </a:prstGeom>
        </p:spPr>
      </p:pic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114800"/>
            <a:ext cx="6400800" cy="1676400"/>
          </a:xfrm>
          <a:ln/>
        </p:spPr>
        <p:txBody>
          <a:bodyPr/>
          <a:lstStyle/>
          <a:p>
            <a:r>
              <a:rPr lang="en-US" b="1" dirty="0" smtClean="0"/>
              <a:t>How Can I Make Disciples?</a:t>
            </a:r>
            <a:endParaRPr lang="en-US" b="1" dirty="0" smtClean="0"/>
          </a:p>
          <a:p>
            <a:r>
              <a:rPr lang="en-US" b="1" dirty="0" smtClean="0"/>
              <a:t>Matt. 28:19-20; Acts 14:20-22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r="-1"/>
          <a:stretch/>
        </p:blipFill>
        <p:spPr>
          <a:xfrm>
            <a:off x="4343400" y="0"/>
            <a:ext cx="4838236" cy="3480593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620000" cy="2438400"/>
          </a:xfrm>
          <a:ln/>
        </p:spPr>
        <p:txBody>
          <a:bodyPr/>
          <a:lstStyle/>
          <a:p>
            <a:r>
              <a:rPr lang="en-US" b="1" i="1" dirty="0" smtClean="0"/>
              <a:t>Jesus Christ</a:t>
            </a:r>
            <a:br>
              <a:rPr lang="en-US" b="1" i="1" dirty="0" smtClean="0"/>
            </a:br>
            <a:r>
              <a:rPr lang="en-US" b="1" i="1" dirty="0" smtClean="0"/>
              <a:t>Disciple-Maker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j0179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479800"/>
            <a:ext cx="5105400" cy="3378200"/>
          </a:xfrm>
          <a:prstGeom prst="rect">
            <a:avLst/>
          </a:prstGeom>
          <a:noFill/>
        </p:spPr>
      </p:pic>
      <p:pic>
        <p:nvPicPr>
          <p:cNvPr id="22538" name="Picture 10" descr="j0262689"/>
          <p:cNvPicPr>
            <a:picLocks noChangeAspect="1" noChangeArrowheads="1"/>
          </p:cNvPicPr>
          <p:nvPr/>
        </p:nvPicPr>
        <p:blipFill>
          <a:blip r:embed="rId3"/>
          <a:srcRect l="8696" r="5797"/>
          <a:stretch>
            <a:fillRect/>
          </a:stretch>
        </p:blipFill>
        <p:spPr bwMode="auto">
          <a:xfrm>
            <a:off x="-10391" y="-33337"/>
            <a:ext cx="4495800" cy="3487737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r="-1"/>
          <a:stretch/>
        </p:blipFill>
        <p:spPr>
          <a:xfrm>
            <a:off x="4343400" y="0"/>
            <a:ext cx="4838236" cy="3480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1" y="3429000"/>
            <a:ext cx="5228938" cy="3479800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620000" cy="2438400"/>
          </a:xfrm>
          <a:ln/>
        </p:spPr>
        <p:txBody>
          <a:bodyPr/>
          <a:lstStyle/>
          <a:p>
            <a:r>
              <a:rPr lang="en-US" b="1" dirty="0" smtClean="0"/>
              <a:t>“Disciple”</a:t>
            </a:r>
            <a:br>
              <a:rPr lang="en-US" b="1" dirty="0" smtClean="0"/>
            </a:br>
            <a:r>
              <a:rPr lang="en-US" b="1" dirty="0" smtClean="0"/>
              <a:t>In the Gospels and Acts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Disciple: FOLLOWER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438400" y="1143000"/>
            <a:ext cx="6705600" cy="4953000"/>
          </a:xfrm>
        </p:spPr>
        <p:txBody>
          <a:bodyPr/>
          <a:lstStyle/>
          <a:p>
            <a:r>
              <a:rPr lang="en-US" sz="2800" dirty="0" smtClean="0"/>
              <a:t>Matthew 4:19</a:t>
            </a:r>
          </a:p>
          <a:p>
            <a:r>
              <a:rPr lang="en-US" sz="2800" dirty="0" smtClean="0"/>
              <a:t>Matthew 8:22</a:t>
            </a:r>
          </a:p>
          <a:p>
            <a:r>
              <a:rPr lang="en-US" sz="2800" dirty="0" smtClean="0"/>
              <a:t>Matthew 9:9</a:t>
            </a:r>
          </a:p>
          <a:p>
            <a:r>
              <a:rPr lang="en-US" sz="2800" dirty="0" smtClean="0"/>
              <a:t>Matthew 10:38</a:t>
            </a:r>
          </a:p>
          <a:p>
            <a:r>
              <a:rPr lang="en-US" sz="2800" dirty="0" smtClean="0"/>
              <a:t>Matthew 19:21</a:t>
            </a:r>
          </a:p>
          <a:p>
            <a:r>
              <a:rPr lang="en-US" sz="2800" dirty="0" smtClean="0"/>
              <a:t>Matthew 19:28</a:t>
            </a:r>
          </a:p>
        </p:txBody>
      </p:sp>
    </p:spTree>
    <p:extLst>
      <p:ext uri="{BB962C8B-B14F-4D97-AF65-F5344CB8AC3E}">
        <p14:creationId xmlns:p14="http://schemas.microsoft.com/office/powerpoint/2010/main" val="3181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Disciple: FOLLOWER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438400" y="1143000"/>
            <a:ext cx="6705600" cy="4953000"/>
          </a:xfrm>
        </p:spPr>
        <p:txBody>
          <a:bodyPr/>
          <a:lstStyle/>
          <a:p>
            <a:r>
              <a:rPr lang="en-US" sz="2800" dirty="0" smtClean="0"/>
              <a:t>John 1:38-40</a:t>
            </a:r>
          </a:p>
          <a:p>
            <a:r>
              <a:rPr lang="en-US" sz="2800" dirty="0" smtClean="0"/>
              <a:t>John 8:12</a:t>
            </a:r>
          </a:p>
          <a:p>
            <a:r>
              <a:rPr lang="en-US" sz="2800" dirty="0" smtClean="0"/>
              <a:t>John 10:27</a:t>
            </a:r>
          </a:p>
          <a:p>
            <a:r>
              <a:rPr lang="en-US" sz="2800" dirty="0" smtClean="0"/>
              <a:t>John 12:26</a:t>
            </a:r>
          </a:p>
          <a:p>
            <a:r>
              <a:rPr lang="en-US" sz="2800" dirty="0" smtClean="0"/>
              <a:t>John 21:19</a:t>
            </a:r>
          </a:p>
          <a:p>
            <a:r>
              <a:rPr lang="en-US" sz="2800" dirty="0" smtClean="0"/>
              <a:t>John 21:21</a:t>
            </a:r>
          </a:p>
        </p:txBody>
      </p:sp>
    </p:spTree>
    <p:extLst>
      <p:ext uri="{BB962C8B-B14F-4D97-AF65-F5344CB8AC3E}">
        <p14:creationId xmlns:p14="http://schemas.microsoft.com/office/powerpoint/2010/main" val="14580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Disciple: LEARNER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438400" y="1143000"/>
            <a:ext cx="6705600" cy="4953000"/>
          </a:xfrm>
        </p:spPr>
        <p:txBody>
          <a:bodyPr/>
          <a:lstStyle/>
          <a:p>
            <a:r>
              <a:rPr lang="en-US" sz="2800" dirty="0" smtClean="0"/>
              <a:t>Matthew 11:29</a:t>
            </a:r>
          </a:p>
          <a:p>
            <a:r>
              <a:rPr lang="en-US" sz="2800" dirty="0" smtClean="0"/>
              <a:t>Matthew 7:21</a:t>
            </a:r>
          </a:p>
          <a:p>
            <a:r>
              <a:rPr lang="en-US" sz="2800" dirty="0" smtClean="0"/>
              <a:t>Luke 6:46</a:t>
            </a:r>
          </a:p>
          <a:p>
            <a:r>
              <a:rPr lang="en-US" sz="2800" dirty="0" smtClean="0"/>
              <a:t>John 3:36</a:t>
            </a:r>
          </a:p>
          <a:p>
            <a:r>
              <a:rPr lang="en-US" sz="2800" dirty="0" smtClean="0"/>
              <a:t>John 5:24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95399"/>
            <a:ext cx="2590800" cy="172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52800"/>
            <a:ext cx="2590800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35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Four Characteristics of Jesus’ Disciples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438400" y="1143000"/>
            <a:ext cx="6705600" cy="4953000"/>
          </a:xfrm>
        </p:spPr>
        <p:txBody>
          <a:bodyPr/>
          <a:lstStyle/>
          <a:p>
            <a:r>
              <a:rPr lang="en-US" sz="2800" dirty="0" smtClean="0"/>
              <a:t>A true disciple puts Jesus first in his/her life.  Luke 14:26</a:t>
            </a:r>
          </a:p>
          <a:p>
            <a:r>
              <a:rPr lang="en-US" sz="2800" dirty="0" smtClean="0"/>
              <a:t>A true disciple loves and obeys the teachings of Jesus.  John 8:31</a:t>
            </a:r>
          </a:p>
          <a:p>
            <a:r>
              <a:rPr lang="en-US" sz="2800" dirty="0" smtClean="0"/>
              <a:t>A true disciple loves other disciples.  John 13:35</a:t>
            </a:r>
          </a:p>
          <a:p>
            <a:r>
              <a:rPr lang="en-US" sz="2800" dirty="0" smtClean="0"/>
              <a:t>A true disciple bears fruit that is produced through the power of the indwelling Christ.  John 15:8</a:t>
            </a:r>
          </a:p>
        </p:txBody>
      </p:sp>
    </p:spTree>
    <p:extLst>
      <p:ext uri="{BB962C8B-B14F-4D97-AF65-F5344CB8AC3E}">
        <p14:creationId xmlns:p14="http://schemas.microsoft.com/office/powerpoint/2010/main" val="11799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j0179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479800"/>
            <a:ext cx="5105400" cy="3378200"/>
          </a:xfrm>
          <a:prstGeom prst="rect">
            <a:avLst/>
          </a:prstGeom>
          <a:noFill/>
        </p:spPr>
      </p:pic>
      <p:pic>
        <p:nvPicPr>
          <p:cNvPr id="22538" name="Picture 10" descr="j0262689"/>
          <p:cNvPicPr>
            <a:picLocks noChangeAspect="1" noChangeArrowheads="1"/>
          </p:cNvPicPr>
          <p:nvPr/>
        </p:nvPicPr>
        <p:blipFill>
          <a:blip r:embed="rId3"/>
          <a:srcRect l="8696" r="5797"/>
          <a:stretch>
            <a:fillRect/>
          </a:stretch>
        </p:blipFill>
        <p:spPr bwMode="auto">
          <a:xfrm>
            <a:off x="0" y="-7937"/>
            <a:ext cx="4495800" cy="348773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r="-1"/>
          <a:stretch/>
        </p:blipFill>
        <p:spPr>
          <a:xfrm>
            <a:off x="4343400" y="0"/>
            <a:ext cx="4838236" cy="3480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1" y="3429000"/>
            <a:ext cx="5228938" cy="3479800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620000" cy="2438400"/>
          </a:xfrm>
          <a:ln/>
        </p:spPr>
        <p:txBody>
          <a:bodyPr/>
          <a:lstStyle/>
          <a:p>
            <a:r>
              <a:rPr lang="en-US" b="1" dirty="0" smtClean="0"/>
              <a:t>Questions for Me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03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Am I a Disciple?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438400" y="1143000"/>
            <a:ext cx="6705600" cy="4953000"/>
          </a:xfrm>
        </p:spPr>
        <p:txBody>
          <a:bodyPr/>
          <a:lstStyle/>
          <a:p>
            <a:r>
              <a:rPr lang="en-US" sz="2800" dirty="0" smtClean="0"/>
              <a:t>Test 1.  Do you believe?</a:t>
            </a:r>
          </a:p>
          <a:p>
            <a:r>
              <a:rPr lang="en-US" sz="2800" dirty="0" smtClean="0"/>
              <a:t>Test 2.  Are you a follower?</a:t>
            </a:r>
          </a:p>
          <a:p>
            <a:r>
              <a:rPr lang="en-US" sz="2800" dirty="0" smtClean="0"/>
              <a:t>Test 3.  Are you a learner?</a:t>
            </a:r>
          </a:p>
          <a:p>
            <a:r>
              <a:rPr lang="en-US" sz="2800" dirty="0" smtClean="0"/>
              <a:t>Test 4.  Are you authentic?</a:t>
            </a:r>
          </a:p>
          <a:p>
            <a:pPr lvl="1"/>
            <a:r>
              <a:rPr lang="en-US" sz="2400" dirty="0" smtClean="0"/>
              <a:t>Jesus first?</a:t>
            </a:r>
          </a:p>
          <a:p>
            <a:pPr lvl="1"/>
            <a:r>
              <a:rPr lang="en-US" sz="2400" dirty="0" smtClean="0"/>
              <a:t>Love and obey Jesus’ teaching?</a:t>
            </a:r>
          </a:p>
          <a:p>
            <a:pPr lvl="1"/>
            <a:r>
              <a:rPr lang="en-US" sz="2400" dirty="0" smtClean="0"/>
              <a:t>Loves other disciples?</a:t>
            </a:r>
          </a:p>
          <a:p>
            <a:pPr lvl="1"/>
            <a:r>
              <a:rPr lang="en-US" sz="2400" dirty="0" smtClean="0"/>
              <a:t>Bearing fruit?</a:t>
            </a:r>
          </a:p>
        </p:txBody>
      </p:sp>
    </p:spTree>
    <p:extLst>
      <p:ext uri="{BB962C8B-B14F-4D97-AF65-F5344CB8AC3E}">
        <p14:creationId xmlns:p14="http://schemas.microsoft.com/office/powerpoint/2010/main" val="1407566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Am I Making Disciples that are True Disciples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Review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438400" y="1143000"/>
            <a:ext cx="6400800" cy="4953000"/>
          </a:xfrm>
        </p:spPr>
        <p:txBody>
          <a:bodyPr/>
          <a:lstStyle/>
          <a:p>
            <a:r>
              <a:rPr lang="en-US" i="1" dirty="0" smtClean="0"/>
              <a:t>How Jesus Made Disciples</a:t>
            </a:r>
          </a:p>
          <a:p>
            <a:r>
              <a:rPr lang="en-US" i="1" dirty="0" smtClean="0"/>
              <a:t>What is a Disciple?</a:t>
            </a:r>
          </a:p>
          <a:p>
            <a:pPr lvl="1"/>
            <a:r>
              <a:rPr lang="en-US" i="1" dirty="0" smtClean="0"/>
              <a:t>Am I a Disciple?</a:t>
            </a:r>
          </a:p>
          <a:p>
            <a:pPr lvl="2"/>
            <a:r>
              <a:rPr lang="en-US" i="1" dirty="0" smtClean="0"/>
              <a:t>The Gospel Test</a:t>
            </a:r>
          </a:p>
          <a:p>
            <a:pPr lvl="2"/>
            <a:r>
              <a:rPr lang="en-US" i="1" dirty="0" smtClean="0"/>
              <a:t>The Following Test</a:t>
            </a:r>
          </a:p>
          <a:p>
            <a:pPr lvl="2"/>
            <a:r>
              <a:rPr lang="en-US" i="1" dirty="0" smtClean="0"/>
              <a:t>The Learning Test</a:t>
            </a:r>
          </a:p>
          <a:p>
            <a:pPr lvl="2"/>
            <a:r>
              <a:rPr lang="en-US" i="1" dirty="0" smtClean="0"/>
              <a:t>The Authentic Test</a:t>
            </a:r>
          </a:p>
          <a:p>
            <a:pPr lvl="1"/>
            <a:r>
              <a:rPr lang="en-US" i="1" dirty="0" smtClean="0"/>
              <a:t>Am I making disciples that are true </a:t>
            </a:r>
            <a:r>
              <a:rPr lang="en-US" i="1" dirty="0" err="1" smtClean="0"/>
              <a:t>disicples</a:t>
            </a:r>
            <a:r>
              <a:rPr lang="en-US" i="1" dirty="0" smtClean="0"/>
              <a:t>?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3629"/>
            <a:ext cx="9034162" cy="6016752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14" y="4572581"/>
            <a:ext cx="9034162" cy="1447800"/>
          </a:xfrm>
          <a:ln/>
        </p:spPr>
        <p:txBody>
          <a:bodyPr/>
          <a:lstStyle/>
          <a:p>
            <a:r>
              <a:rPr lang="en-US" b="1" i="1" dirty="0" smtClean="0"/>
              <a:t>How </a:t>
            </a:r>
            <a:r>
              <a:rPr lang="en-US" b="1" i="1" dirty="0"/>
              <a:t>c</a:t>
            </a:r>
            <a:r>
              <a:rPr lang="en-US" b="1" i="1" dirty="0" smtClean="0"/>
              <a:t>an I make </a:t>
            </a:r>
            <a:r>
              <a:rPr lang="en-US" b="1" i="1" dirty="0"/>
              <a:t>d</a:t>
            </a:r>
            <a:r>
              <a:rPr lang="en-US" b="1" i="1" dirty="0" smtClean="0"/>
              <a:t>isciples?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839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5532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Understand the Instructions!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438400" y="1143000"/>
            <a:ext cx="64008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Tekton Pro Ext" panose="020F0605020208020904" pitchFamily="34" charset="0"/>
              </a:rPr>
              <a:t>“You’ve </a:t>
            </a:r>
            <a:r>
              <a:rPr lang="en-US" sz="3600" dirty="0">
                <a:latin typeface="Tekton Pro Ext" panose="020F0605020208020904" pitchFamily="34" charset="0"/>
              </a:rPr>
              <a:t>got to be </a:t>
            </a:r>
            <a:r>
              <a:rPr lang="en-US" sz="3600" b="1" dirty="0">
                <a:latin typeface="Tekton Pro Ext" panose="020F0605020208020904" pitchFamily="34" charset="0"/>
              </a:rPr>
              <a:t>very careful </a:t>
            </a:r>
            <a:r>
              <a:rPr lang="en-US" sz="3600" dirty="0">
                <a:latin typeface="Tekton Pro Ext" panose="020F0605020208020904" pitchFamily="34" charset="0"/>
              </a:rPr>
              <a:t>if you don’t know where you’re going, because you might not get </a:t>
            </a:r>
            <a:r>
              <a:rPr lang="en-US" sz="3600" dirty="0" smtClean="0">
                <a:latin typeface="Tekton Pro Ext" panose="020F0605020208020904" pitchFamily="34" charset="0"/>
              </a:rPr>
              <a:t>there!”</a:t>
            </a:r>
          </a:p>
          <a:p>
            <a:pPr marL="0" indent="0" algn="r">
              <a:buNone/>
            </a:pPr>
            <a:r>
              <a:rPr lang="en-US" sz="3600" i="1" dirty="0" smtClean="0">
                <a:latin typeface="Tekton Pro Ext" panose="020F0605020208020904" pitchFamily="34" charset="0"/>
              </a:rPr>
              <a:t>Yogi Berra</a:t>
            </a:r>
            <a:endParaRPr lang="en-US" sz="3600" i="1" dirty="0"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Keep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1673"/>
            <a:ext cx="4212664" cy="5874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84" y="221673"/>
            <a:ext cx="3770090" cy="58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526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67" y="381000"/>
            <a:ext cx="8776733" cy="4419600"/>
          </a:xfrm>
          <a:prstGeom prst="rect">
            <a:avLst/>
          </a:prstGeom>
          <a:solidFill>
            <a:srgbClr val="D8D4E6"/>
          </a:solidFill>
        </p:spPr>
      </p:pic>
      <p:sp>
        <p:nvSpPr>
          <p:cNvPr id="7" name="Rectangle 6"/>
          <p:cNvSpPr/>
          <p:nvPr/>
        </p:nvSpPr>
        <p:spPr bwMode="auto">
          <a:xfrm>
            <a:off x="2926833" y="762000"/>
            <a:ext cx="3657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3176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Greek </a:t>
            </a:r>
            <a:r>
              <a:rPr lang="en-US" b="1" i="1" dirty="0" err="1" smtClean="0">
                <a:solidFill>
                  <a:schemeClr val="accent3"/>
                </a:solidFill>
              </a:rPr>
              <a:t>mathetes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438400" y="1143000"/>
            <a:ext cx="6705600" cy="4953000"/>
          </a:xfrm>
        </p:spPr>
        <p:txBody>
          <a:bodyPr/>
          <a:lstStyle/>
          <a:p>
            <a:r>
              <a:rPr lang="en-US" sz="2800" dirty="0" smtClean="0"/>
              <a:t>259</a:t>
            </a:r>
          </a:p>
          <a:p>
            <a:r>
              <a:rPr lang="en-US" sz="2800" dirty="0" smtClean="0"/>
              <a:t>Gospels and Acts only</a:t>
            </a:r>
          </a:p>
        </p:txBody>
      </p:sp>
    </p:spTree>
    <p:extLst>
      <p:ext uri="{BB962C8B-B14F-4D97-AF65-F5344CB8AC3E}">
        <p14:creationId xmlns:p14="http://schemas.microsoft.com/office/powerpoint/2010/main" val="39056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008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Greek </a:t>
            </a:r>
            <a:r>
              <a:rPr lang="en-US" b="1" i="1" dirty="0" err="1" smtClean="0">
                <a:solidFill>
                  <a:schemeClr val="accent3"/>
                </a:solidFill>
              </a:rPr>
              <a:t>matheteusate</a:t>
            </a:r>
            <a:r>
              <a:rPr lang="en-US" b="1" i="1" dirty="0" smtClean="0">
                <a:solidFill>
                  <a:schemeClr val="accent3"/>
                </a:solidFill>
              </a:rPr>
              <a:t> </a:t>
            </a:r>
            <a:br>
              <a:rPr lang="en-US" b="1" i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(make disciples)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371599"/>
            <a:ext cx="6781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Matthew 13:52 (ESV) </a:t>
            </a:r>
            <a:r>
              <a:rPr lang="en-US" sz="2400" dirty="0" smtClean="0"/>
              <a:t> </a:t>
            </a:r>
            <a:r>
              <a:rPr lang="en-US" sz="2400" i="1" dirty="0" smtClean="0"/>
              <a:t>And </a:t>
            </a:r>
            <a:r>
              <a:rPr lang="en-US" sz="2400" i="1" dirty="0"/>
              <a:t>he said to them, “Therefore every scribe who </a:t>
            </a:r>
            <a:r>
              <a:rPr lang="en-US" sz="2400" b="1" i="1" dirty="0"/>
              <a:t>has been trained</a:t>
            </a:r>
            <a:r>
              <a:rPr lang="en-US" sz="2400" i="1" dirty="0"/>
              <a:t> for the kingdom of heaven is like a master of a house, who brings out of his treasure what is new and what is old</a:t>
            </a:r>
            <a:r>
              <a:rPr lang="en-US" sz="2400" i="1" dirty="0" smtClean="0"/>
              <a:t>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Matthew </a:t>
            </a:r>
            <a:r>
              <a:rPr lang="en-US" sz="2400" dirty="0"/>
              <a:t>27:57 (ESV) </a:t>
            </a:r>
            <a:r>
              <a:rPr lang="en-US" sz="2400" dirty="0" smtClean="0"/>
              <a:t>  </a:t>
            </a:r>
            <a:r>
              <a:rPr lang="en-US" sz="2400" i="1" dirty="0" smtClean="0"/>
              <a:t>When </a:t>
            </a:r>
            <a:r>
              <a:rPr lang="en-US" sz="2400" i="1" dirty="0"/>
              <a:t>it was evening, there came a rich man from </a:t>
            </a:r>
            <a:r>
              <a:rPr lang="en-US" sz="2400" i="1" dirty="0" err="1"/>
              <a:t>Arimathea</a:t>
            </a:r>
            <a:r>
              <a:rPr lang="en-US" sz="2400" i="1" dirty="0"/>
              <a:t>, named Joseph, who also </a:t>
            </a:r>
            <a:r>
              <a:rPr lang="en-US" sz="2400" b="1" i="1" dirty="0"/>
              <a:t>was a disciple</a:t>
            </a:r>
            <a:r>
              <a:rPr lang="en-US" sz="2400" i="1" dirty="0"/>
              <a:t> of Jesus</a:t>
            </a:r>
            <a:r>
              <a:rPr lang="en-US" sz="2400" i="1" dirty="0" smtClean="0"/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Matthew </a:t>
            </a:r>
            <a:r>
              <a:rPr lang="en-US" sz="2400" dirty="0"/>
              <a:t>28:19 (</a:t>
            </a:r>
            <a:r>
              <a:rPr lang="en-US" sz="2400" dirty="0" smtClean="0"/>
              <a:t>ESV)   </a:t>
            </a:r>
            <a:r>
              <a:rPr lang="en-US" sz="2400" i="1" dirty="0" smtClean="0"/>
              <a:t>Go </a:t>
            </a:r>
            <a:r>
              <a:rPr lang="en-US" sz="2400" i="1" dirty="0"/>
              <a:t>therefore and </a:t>
            </a:r>
            <a:r>
              <a:rPr lang="en-US" sz="2400" b="1" i="1" dirty="0"/>
              <a:t>make disciples of</a:t>
            </a:r>
            <a:r>
              <a:rPr lang="en-US" sz="2400" i="1" dirty="0"/>
              <a:t> all nations, baptizing them in the name of the Father and of the Son and of the Holy Spirit</a:t>
            </a:r>
            <a:r>
              <a:rPr lang="en-US" sz="2400" i="1" dirty="0" smtClean="0"/>
              <a:t>,</a:t>
            </a:r>
            <a:r>
              <a:rPr lang="en-US" sz="2400" i="1" dirty="0"/>
              <a:t>	</a:t>
            </a:r>
            <a:endParaRPr lang="en-US" sz="2400" i="1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Acts </a:t>
            </a:r>
            <a:r>
              <a:rPr lang="en-US" sz="2400" dirty="0"/>
              <a:t>14:21 (ESV) </a:t>
            </a:r>
          </a:p>
        </p:txBody>
      </p:sp>
    </p:spTree>
    <p:extLst>
      <p:ext uri="{BB962C8B-B14F-4D97-AF65-F5344CB8AC3E}">
        <p14:creationId xmlns:p14="http://schemas.microsoft.com/office/powerpoint/2010/main" val="151579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5532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Understand the Instructions!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438400" y="1143000"/>
            <a:ext cx="6400800" cy="4953000"/>
          </a:xfrm>
        </p:spPr>
        <p:txBody>
          <a:bodyPr/>
          <a:lstStyle/>
          <a:p>
            <a:r>
              <a:rPr lang="en-US" sz="3600" i="1" dirty="0" smtClean="0">
                <a:latin typeface="Tekton Pro Ext" panose="020F0605020208020904" pitchFamily="34" charset="0"/>
              </a:rPr>
              <a:t>ENGLISH “go and make </a:t>
            </a:r>
            <a:r>
              <a:rPr lang="en-US" sz="3600" i="1" dirty="0" err="1" smtClean="0">
                <a:latin typeface="Tekton Pro Ext" panose="020F0605020208020904" pitchFamily="34" charset="0"/>
              </a:rPr>
              <a:t>disicples</a:t>
            </a:r>
            <a:r>
              <a:rPr lang="en-US" sz="3600" i="1" dirty="0" smtClean="0">
                <a:latin typeface="Tekton Pro Ext" panose="020F0605020208020904" pitchFamily="34" charset="0"/>
              </a:rPr>
              <a:t>”</a:t>
            </a:r>
          </a:p>
          <a:p>
            <a:r>
              <a:rPr lang="en-US" sz="3600" i="1" dirty="0" smtClean="0">
                <a:latin typeface="Tekton Pro Ext" panose="020F0605020208020904" pitchFamily="34" charset="0"/>
              </a:rPr>
              <a:t>Compound verb</a:t>
            </a:r>
            <a:endParaRPr lang="en-US" sz="3600" i="1" dirty="0"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8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build="p" bldLvl="2"/>
    </p:bldLst>
  </p:timing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2827</TotalTime>
  <Words>380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Tekton Pro Ext</vt:lpstr>
      <vt:lpstr>Wingdings</vt:lpstr>
      <vt:lpstr>Proposal</vt:lpstr>
      <vt:lpstr>Jesus Christ Disciple-Maker</vt:lpstr>
      <vt:lpstr>Review</vt:lpstr>
      <vt:lpstr>How can I make disciples?</vt:lpstr>
      <vt:lpstr>Understand the Instructions!</vt:lpstr>
      <vt:lpstr>PowerPoint Presentation</vt:lpstr>
      <vt:lpstr>PowerPoint Presentation</vt:lpstr>
      <vt:lpstr>Greek mathetes</vt:lpstr>
      <vt:lpstr>Greek matheteusate  (make disciples)</vt:lpstr>
      <vt:lpstr>Understand the Instructions!</vt:lpstr>
      <vt:lpstr>“Disciple” In the Gospels and Acts</vt:lpstr>
      <vt:lpstr>Disciple: FOLLOWER</vt:lpstr>
      <vt:lpstr>Disciple: FOLLOWER</vt:lpstr>
      <vt:lpstr>Disciple: LEARNER</vt:lpstr>
      <vt:lpstr>Four Characteristics of Jesus’ Disciples</vt:lpstr>
      <vt:lpstr>Questions for Me</vt:lpstr>
      <vt:lpstr>Am I a Disciple?</vt:lpstr>
      <vt:lpstr>Am I Making Disciples that are True Disciples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Paul Barreca</cp:lastModifiedBy>
  <cp:revision>40</cp:revision>
  <cp:lastPrinted>2015-02-01T14:02:05Z</cp:lastPrinted>
  <dcterms:created xsi:type="dcterms:W3CDTF">2006-02-10T16:20:14Z</dcterms:created>
  <dcterms:modified xsi:type="dcterms:W3CDTF">2015-02-07T19:58:52Z</dcterms:modified>
</cp:coreProperties>
</file>