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22"/>
  </p:handoutMasterIdLst>
  <p:sldIdLst>
    <p:sldId id="265" r:id="rId2"/>
    <p:sldId id="271" r:id="rId3"/>
    <p:sldId id="272" r:id="rId4"/>
    <p:sldId id="283" r:id="rId5"/>
    <p:sldId id="284" r:id="rId6"/>
    <p:sldId id="267" r:id="rId7"/>
    <p:sldId id="256" r:id="rId8"/>
    <p:sldId id="269" r:id="rId9"/>
    <p:sldId id="258" r:id="rId10"/>
    <p:sldId id="270" r:id="rId11"/>
    <p:sldId id="275" r:id="rId12"/>
    <p:sldId id="263" r:id="rId13"/>
    <p:sldId id="276" r:id="rId14"/>
    <p:sldId id="277" r:id="rId15"/>
    <p:sldId id="278" r:id="rId16"/>
    <p:sldId id="279" r:id="rId17"/>
    <p:sldId id="280" r:id="rId18"/>
    <p:sldId id="281" r:id="rId19"/>
    <p:sldId id="282" r:id="rId20"/>
    <p:sldId id="27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8" d="100"/>
          <a:sy n="48" d="100"/>
        </p:scale>
        <p:origin x="-1644" y="-10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07DD5788-7A76-436A-B2C5-E6F9544C32AD}" type="datetimeFigureOut">
              <a:rPr lang="en-US" smtClean="0"/>
              <a:t>8/31/2014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7B8177BB-1929-41A7-93B3-CC473DA53026}" type="slidenum">
              <a:rPr lang="en-US" smtClean="0"/>
              <a:t>‹#›</a:t>
            </a:fld>
            <a:endParaRPr lang="en-US"/>
          </a:p>
        </p:txBody>
      </p:sp>
    </p:spTree>
    <p:extLst>
      <p:ext uri="{BB962C8B-B14F-4D97-AF65-F5344CB8AC3E}">
        <p14:creationId xmlns:p14="http://schemas.microsoft.com/office/powerpoint/2010/main" val="304030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8F01A914-99F1-4649-AF86-5729120A9F3B}" type="datetimeFigureOut">
              <a:rPr lang="en-US" smtClean="0"/>
              <a:t>8/30/2014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D6E0C8D-B1D9-44AD-B912-C1CEF3A79DBA}"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A914-99F1-4649-AF86-5729120A9F3B}" type="datetimeFigureOut">
              <a:rPr lang="en-US" smtClean="0"/>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E0C8D-B1D9-44AD-B912-C1CEF3A79DBA}"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A914-99F1-4649-AF86-5729120A9F3B}" type="datetimeFigureOut">
              <a:rPr lang="en-US" smtClean="0"/>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E0C8D-B1D9-44AD-B912-C1CEF3A79DBA}"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A914-99F1-4649-AF86-5729120A9F3B}" type="datetimeFigureOut">
              <a:rPr lang="en-US" smtClean="0"/>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E0C8D-B1D9-44AD-B912-C1CEF3A79DBA}"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1A914-99F1-4649-AF86-5729120A9F3B}" type="datetimeFigureOut">
              <a:rPr lang="en-US" smtClean="0"/>
              <a:t>8/30/2014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E0C8D-B1D9-44AD-B912-C1CEF3A79DB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F01A914-99F1-4649-AF86-5729120A9F3B}" type="datetimeFigureOut">
              <a:rPr lang="en-US" smtClean="0"/>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E0C8D-B1D9-44AD-B912-C1CEF3A79DBA}"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01A914-99F1-4649-AF86-5729120A9F3B}" type="datetimeFigureOut">
              <a:rPr lang="en-US" smtClean="0"/>
              <a:t>8/30/2014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E0C8D-B1D9-44AD-B912-C1CEF3A79DBA}"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01A914-99F1-4649-AF86-5729120A9F3B}" type="datetimeFigureOut">
              <a:rPr lang="en-US" smtClean="0"/>
              <a:t>8/30/2014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E0C8D-B1D9-44AD-B912-C1CEF3A79DBA}"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1A914-99F1-4649-AF86-5729120A9F3B}" type="datetimeFigureOut">
              <a:rPr lang="en-US" smtClean="0"/>
              <a:t>8/30/2014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E0C8D-B1D9-44AD-B912-C1CEF3A79D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1A914-99F1-4649-AF86-5729120A9F3B}" type="datetimeFigureOut">
              <a:rPr lang="en-US" smtClean="0"/>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E0C8D-B1D9-44AD-B912-C1CEF3A79D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1A914-99F1-4649-AF86-5729120A9F3B}" type="datetimeFigureOut">
              <a:rPr lang="en-US" smtClean="0"/>
              <a:t>8/30/2014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E0C8D-B1D9-44AD-B912-C1CEF3A79D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8F01A914-99F1-4649-AF86-5729120A9F3B}" type="datetimeFigureOut">
              <a:rPr lang="en-US" smtClean="0"/>
              <a:t>8/30/2014</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D6E0C8D-B1D9-44AD-B912-C1CEF3A79D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url?sa=i&amp;rct=j&amp;q=&amp;esrc=s&amp;frm=1&amp;source=images&amp;cd=&amp;cad=rja&amp;docid=tFnvSGwbxWnzYM&amp;tbnid=BJVi7oTHGvD5TM:&amp;ved=0CAUQjRw&amp;url=http://www.churchplanting.com/aubrey-malphurs/&amp;ei=Hfr3UdzgHJa-4APssoG4Bg&amp;bvm=bv.49967636,d.dmg&amp;psig=AFQjC"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Open Our Eyes,</a:t>
            </a:r>
            <a:br>
              <a:rPr lang="en-US" dirty="0" smtClean="0"/>
            </a:br>
            <a:r>
              <a:rPr lang="en-US" dirty="0" smtClean="0"/>
              <a:t>Lord</a:t>
            </a:r>
            <a:r>
              <a:rPr lang="en-US" dirty="0" smtClean="0"/>
              <a:t/>
            </a:r>
            <a:br>
              <a:rPr lang="en-US" dirty="0" smtClean="0"/>
            </a:br>
            <a:r>
              <a:rPr lang="en-US" sz="4000" dirty="0" smtClean="0"/>
              <a:t>2 Kings 6:8-23</a:t>
            </a:r>
            <a:endParaRPr lang="en-US" sz="4000" dirty="0"/>
          </a:p>
        </p:txBody>
      </p:sp>
    </p:spTree>
    <p:extLst>
      <p:ext uri="{BB962C8B-B14F-4D97-AF65-F5344CB8AC3E}">
        <p14:creationId xmlns:p14="http://schemas.microsoft.com/office/powerpoint/2010/main" val="6561451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peopleofthekeys.com/images/docs/chariotsof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36525"/>
            <a:ext cx="9385300" cy="712587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ctrTitle"/>
          </p:nvPr>
        </p:nvSpPr>
        <p:spPr/>
        <p:txBody>
          <a:bodyPr/>
          <a:lstStyle/>
          <a:p>
            <a:endParaRPr lang="en-US"/>
          </a:p>
        </p:txBody>
      </p:sp>
    </p:spTree>
    <p:extLst>
      <p:ext uri="{BB962C8B-B14F-4D97-AF65-F5344CB8AC3E}">
        <p14:creationId xmlns:p14="http://schemas.microsoft.com/office/powerpoint/2010/main" val="103307499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72" r="5220" b="55316"/>
          <a:stretch/>
        </p:blipFill>
        <p:spPr bwMode="auto">
          <a:xfrm>
            <a:off x="0" y="-1"/>
            <a:ext cx="9144000" cy="5470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7620000" y="1981200"/>
            <a:ext cx="1524000" cy="754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828800" y="3276600"/>
            <a:ext cx="1905000" cy="754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effectLst>
                  <a:outerShdw blurRad="38100" dist="38100" dir="2700000" algn="tl">
                    <a:srgbClr val="000000">
                      <a:alpha val="43137"/>
                    </a:srgbClr>
                  </a:outerShdw>
                </a:effectLst>
                <a:latin typeface="Adobe Gothic Std B" pitchFamily="34" charset="-128"/>
                <a:ea typeface="Adobe Gothic Std B" pitchFamily="34" charset="-128"/>
              </a:rPr>
              <a:t>Dotham</a:t>
            </a:r>
            <a:endParaRPr lang="en-US" sz="2000" b="1" dirty="0">
              <a:effectLst>
                <a:outerShdw blurRad="38100" dist="38100" dir="2700000" algn="tl">
                  <a:srgbClr val="000000">
                    <a:alpha val="43137"/>
                  </a:srgbClr>
                </a:outerShdw>
              </a:effectLst>
              <a:latin typeface="Adobe Gothic Std B" pitchFamily="34" charset="-128"/>
              <a:ea typeface="Adobe Gothic Std B" pitchFamily="34" charset="-128"/>
            </a:endParaRPr>
          </a:p>
        </p:txBody>
      </p:sp>
      <p:sp>
        <p:nvSpPr>
          <p:cNvPr id="5" name="Oval 4"/>
          <p:cNvSpPr/>
          <p:nvPr/>
        </p:nvSpPr>
        <p:spPr>
          <a:xfrm>
            <a:off x="278296" y="3276600"/>
            <a:ext cx="1524000" cy="75400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505200" y="5586411"/>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60097" y="5608702"/>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895447" y="5597247"/>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324023" y="5586411"/>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716233" y="5621335"/>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962476" y="5621334"/>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155324" y="5624044"/>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39251" y="5624044"/>
            <a:ext cx="914553" cy="11842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www.flaticon.com/png/512/881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83019" y="5597247"/>
            <a:ext cx="914553" cy="1184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48400" y="5867400"/>
            <a:ext cx="2743200" cy="707886"/>
          </a:xfrm>
          <a:prstGeom prst="rect">
            <a:avLst/>
          </a:prstGeom>
          <a:noFill/>
        </p:spPr>
        <p:txBody>
          <a:bodyPr wrap="square" rtlCol="0">
            <a:spAutoFit/>
          </a:bodyPr>
          <a:lstStyle/>
          <a:p>
            <a:r>
              <a:rPr lang="en-US" sz="4000" dirty="0" smtClean="0">
                <a:latin typeface="Adobe Gothic Std B" pitchFamily="34" charset="-128"/>
                <a:ea typeface="Adobe Gothic Std B" pitchFamily="34" charset="-128"/>
              </a:rPr>
              <a:t>12 miles</a:t>
            </a:r>
            <a:endParaRPr lang="en-US" sz="4000" dirty="0">
              <a:latin typeface="Adobe Gothic Std B" pitchFamily="34" charset="-128"/>
              <a:ea typeface="Adobe Gothic Std B" pitchFamily="34" charset="-128"/>
            </a:endParaRPr>
          </a:p>
        </p:txBody>
      </p:sp>
    </p:spTree>
    <p:extLst>
      <p:ext uri="{BB962C8B-B14F-4D97-AF65-F5344CB8AC3E}">
        <p14:creationId xmlns:p14="http://schemas.microsoft.com/office/powerpoint/2010/main" val="3122980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450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par>
                          <p:cTn id="12" fill="hold">
                            <p:stCondLst>
                              <p:cond delay="8500"/>
                            </p:stCondLst>
                            <p:childTnLst>
                              <p:par>
                                <p:cTn id="13" presetID="21"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par>
                          <p:cTn id="16" fill="hold">
                            <p:stCondLst>
                              <p:cond delay="10500"/>
                            </p:stCondLst>
                            <p:childTnLst>
                              <p:par>
                                <p:cTn id="17" presetID="10"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10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1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2000"/>
                            </p:stCondLst>
                            <p:childTnLst>
                              <p:par>
                                <p:cTn id="29" presetID="10" presetClass="entr" presetSubtype="0" fill="hold" nodeType="afterEffect">
                                  <p:stCondLst>
                                    <p:cond delay="0"/>
                                  </p:stCondLst>
                                  <p:childTnLst>
                                    <p:set>
                                      <p:cBhvr>
                                        <p:cTn id="30" dur="1" fill="hold">
                                          <p:stCondLst>
                                            <p:cond delay="0"/>
                                          </p:stCondLst>
                                        </p:cTn>
                                        <p:tgtEl>
                                          <p:spTgt spid="5122"/>
                                        </p:tgtEl>
                                        <p:attrNameLst>
                                          <p:attrName>style.visibility</p:attrName>
                                        </p:attrNameLst>
                                      </p:cBhvr>
                                      <p:to>
                                        <p:strVal val="visible"/>
                                      </p:to>
                                    </p:set>
                                    <p:animEffect transition="in" filter="fade">
                                      <p:cBhvr>
                                        <p:cTn id="31" dur="500"/>
                                        <p:tgtEl>
                                          <p:spTgt spid="5122"/>
                                        </p:tgtEl>
                                      </p:cBhvr>
                                    </p:animEffect>
                                  </p:childTnLst>
                                </p:cTn>
                              </p:par>
                            </p:childTnLst>
                          </p:cTn>
                        </p:par>
                        <p:par>
                          <p:cTn id="32" fill="hold">
                            <p:stCondLst>
                              <p:cond delay="12500"/>
                            </p:stCondLst>
                            <p:childTnLst>
                              <p:par>
                                <p:cTn id="33" presetID="10" presetClass="entr" presetSubtype="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13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13500"/>
                            </p:stCondLst>
                            <p:childTnLst>
                              <p:par>
                                <p:cTn id="41" presetID="10"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par>
                          <p:cTn id="44" fill="hold">
                            <p:stCondLst>
                              <p:cond delay="14000"/>
                            </p:stCondLst>
                            <p:childTnLst>
                              <p:par>
                                <p:cTn id="45" presetID="10" presetClass="entr" presetSubtype="0"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14500"/>
                            </p:stCondLst>
                            <p:childTnLst>
                              <p:par>
                                <p:cTn id="49" presetID="10"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par>
                          <p:cTn id="52" fill="hold">
                            <p:stCondLst>
                              <p:cond delay="15000"/>
                            </p:stCondLst>
                            <p:childTnLst>
                              <p:par>
                                <p:cTn id="53" presetID="10" presetClass="exit" presetSubtype="0" fill="hold" nodeType="afterEffect">
                                  <p:stCondLst>
                                    <p:cond delay="0"/>
                                  </p:stCondLst>
                                  <p:childTnLst>
                                    <p:animEffect transition="out" filter="fade">
                                      <p:cBhvr>
                                        <p:cTn id="54" dur="500"/>
                                        <p:tgtEl>
                                          <p:spTgt spid="13"/>
                                        </p:tgtEl>
                                      </p:cBhvr>
                                    </p:animEffect>
                                    <p:set>
                                      <p:cBhvr>
                                        <p:cTn id="55" dur="1" fill="hold">
                                          <p:stCondLst>
                                            <p:cond delay="499"/>
                                          </p:stCondLst>
                                        </p:cTn>
                                        <p:tgtEl>
                                          <p:spTgt spid="13"/>
                                        </p:tgtEl>
                                        <p:attrNameLst>
                                          <p:attrName>style.visibility</p:attrName>
                                        </p:attrNameLst>
                                      </p:cBhvr>
                                      <p:to>
                                        <p:strVal val="hidden"/>
                                      </p:to>
                                    </p:set>
                                  </p:childTnLst>
                                </p:cTn>
                              </p:par>
                            </p:childTnLst>
                          </p:cTn>
                        </p:par>
                        <p:par>
                          <p:cTn id="56" fill="hold">
                            <p:stCondLst>
                              <p:cond delay="15500"/>
                            </p:stCondLst>
                            <p:childTnLst>
                              <p:par>
                                <p:cTn id="57" presetID="10" presetClass="exit" presetSubtype="0" fill="hold" nodeType="afterEffect">
                                  <p:stCondLst>
                                    <p:cond delay="0"/>
                                  </p:stCondLst>
                                  <p:childTnLst>
                                    <p:animEffect transition="out" filter="fade">
                                      <p:cBhvr>
                                        <p:cTn id="58" dur="500"/>
                                        <p:tgtEl>
                                          <p:spTgt spid="14"/>
                                        </p:tgtEl>
                                      </p:cBhvr>
                                    </p:animEffect>
                                    <p:set>
                                      <p:cBhvr>
                                        <p:cTn id="59" dur="1" fill="hold">
                                          <p:stCondLst>
                                            <p:cond delay="499"/>
                                          </p:stCondLst>
                                        </p:cTn>
                                        <p:tgtEl>
                                          <p:spTgt spid="14"/>
                                        </p:tgtEl>
                                        <p:attrNameLst>
                                          <p:attrName>style.visibility</p:attrName>
                                        </p:attrNameLst>
                                      </p:cBhvr>
                                      <p:to>
                                        <p:strVal val="hidden"/>
                                      </p:to>
                                    </p:set>
                                  </p:childTnLst>
                                </p:cTn>
                              </p:par>
                            </p:childTnLst>
                          </p:cTn>
                        </p:par>
                        <p:par>
                          <p:cTn id="60" fill="hold">
                            <p:stCondLst>
                              <p:cond delay="16000"/>
                            </p:stCondLst>
                            <p:childTnLst>
                              <p:par>
                                <p:cTn id="61" presetID="10" presetClass="exit" presetSubtype="0" fill="hold" nodeType="afterEffect">
                                  <p:stCondLst>
                                    <p:cond delay="0"/>
                                  </p:stCondLst>
                                  <p:childTnLst>
                                    <p:animEffect transition="out" filter="fade">
                                      <p:cBhvr>
                                        <p:cTn id="62" dur="500"/>
                                        <p:tgtEl>
                                          <p:spTgt spid="12"/>
                                        </p:tgtEl>
                                      </p:cBhvr>
                                    </p:animEffect>
                                    <p:set>
                                      <p:cBhvr>
                                        <p:cTn id="63" dur="1" fill="hold">
                                          <p:stCondLst>
                                            <p:cond delay="499"/>
                                          </p:stCondLst>
                                        </p:cTn>
                                        <p:tgtEl>
                                          <p:spTgt spid="12"/>
                                        </p:tgtEl>
                                        <p:attrNameLst>
                                          <p:attrName>style.visibility</p:attrName>
                                        </p:attrNameLst>
                                      </p:cBhvr>
                                      <p:to>
                                        <p:strVal val="hidden"/>
                                      </p:to>
                                    </p:set>
                                  </p:childTnLst>
                                </p:cTn>
                              </p:par>
                            </p:childTnLst>
                          </p:cTn>
                        </p:par>
                        <p:par>
                          <p:cTn id="64" fill="hold">
                            <p:stCondLst>
                              <p:cond delay="16500"/>
                            </p:stCondLst>
                            <p:childTnLst>
                              <p:par>
                                <p:cTn id="65" presetID="10" presetClass="exit" presetSubtype="0" fill="hold" nodeType="afterEffect">
                                  <p:stCondLst>
                                    <p:cond delay="0"/>
                                  </p:stCondLst>
                                  <p:childTnLst>
                                    <p:animEffect transition="out" filter="fade">
                                      <p:cBhvr>
                                        <p:cTn id="66" dur="500"/>
                                        <p:tgtEl>
                                          <p:spTgt spid="5122"/>
                                        </p:tgtEl>
                                      </p:cBhvr>
                                    </p:animEffect>
                                    <p:set>
                                      <p:cBhvr>
                                        <p:cTn id="67" dur="1" fill="hold">
                                          <p:stCondLst>
                                            <p:cond delay="499"/>
                                          </p:stCondLst>
                                        </p:cTn>
                                        <p:tgtEl>
                                          <p:spTgt spid="5122"/>
                                        </p:tgtEl>
                                        <p:attrNameLst>
                                          <p:attrName>style.visibility</p:attrName>
                                        </p:attrNameLst>
                                      </p:cBhvr>
                                      <p:to>
                                        <p:strVal val="hidden"/>
                                      </p:to>
                                    </p:set>
                                  </p:childTnLst>
                                </p:cTn>
                              </p:par>
                            </p:childTnLst>
                          </p:cTn>
                        </p:par>
                        <p:par>
                          <p:cTn id="68" fill="hold">
                            <p:stCondLst>
                              <p:cond delay="17000"/>
                            </p:stCondLst>
                            <p:childTnLst>
                              <p:par>
                                <p:cTn id="69" presetID="10" presetClass="exit" presetSubtype="0" fill="hold" nodeType="afterEffect">
                                  <p:stCondLst>
                                    <p:cond delay="0"/>
                                  </p:stCondLst>
                                  <p:childTnLst>
                                    <p:animEffect transition="out" filter="fade">
                                      <p:cBhvr>
                                        <p:cTn id="70" dur="500"/>
                                        <p:tgtEl>
                                          <p:spTgt spid="9"/>
                                        </p:tgtEl>
                                      </p:cBhvr>
                                    </p:animEffect>
                                    <p:set>
                                      <p:cBhvr>
                                        <p:cTn id="71" dur="1" fill="hold">
                                          <p:stCondLst>
                                            <p:cond delay="499"/>
                                          </p:stCondLst>
                                        </p:cTn>
                                        <p:tgtEl>
                                          <p:spTgt spid="9"/>
                                        </p:tgtEl>
                                        <p:attrNameLst>
                                          <p:attrName>style.visibility</p:attrName>
                                        </p:attrNameLst>
                                      </p:cBhvr>
                                      <p:to>
                                        <p:strVal val="hidden"/>
                                      </p:to>
                                    </p:set>
                                  </p:childTnLst>
                                </p:cTn>
                              </p:par>
                            </p:childTnLst>
                          </p:cTn>
                        </p:par>
                        <p:par>
                          <p:cTn id="72" fill="hold">
                            <p:stCondLst>
                              <p:cond delay="17500"/>
                            </p:stCondLst>
                            <p:childTnLst>
                              <p:par>
                                <p:cTn id="73" presetID="53" presetClass="entr" presetSubtype="16" fill="hold" grpId="0" nodeType="afterEffect">
                                  <p:stCondLst>
                                    <p:cond delay="2000"/>
                                  </p:stCondLst>
                                  <p:childTnLst>
                                    <p:set>
                                      <p:cBhvr>
                                        <p:cTn id="74" dur="1" fill="hold">
                                          <p:stCondLst>
                                            <p:cond delay="0"/>
                                          </p:stCondLst>
                                        </p:cTn>
                                        <p:tgtEl>
                                          <p:spTgt spid="3"/>
                                        </p:tgtEl>
                                        <p:attrNameLst>
                                          <p:attrName>style.visibility</p:attrName>
                                        </p:attrNameLst>
                                      </p:cBhvr>
                                      <p:to>
                                        <p:strVal val="visible"/>
                                      </p:to>
                                    </p:set>
                                    <p:anim calcmode="lin" valueType="num">
                                      <p:cBhvr>
                                        <p:cTn id="75" dur="1000" fill="hold"/>
                                        <p:tgtEl>
                                          <p:spTgt spid="3"/>
                                        </p:tgtEl>
                                        <p:attrNameLst>
                                          <p:attrName>ppt_w</p:attrName>
                                        </p:attrNameLst>
                                      </p:cBhvr>
                                      <p:tavLst>
                                        <p:tav tm="0">
                                          <p:val>
                                            <p:fltVal val="0"/>
                                          </p:val>
                                        </p:tav>
                                        <p:tav tm="100000">
                                          <p:val>
                                            <p:strVal val="#ppt_w"/>
                                          </p:val>
                                        </p:tav>
                                      </p:tavLst>
                                    </p:anim>
                                    <p:anim calcmode="lin" valueType="num">
                                      <p:cBhvr>
                                        <p:cTn id="76" dur="1000" fill="hold"/>
                                        <p:tgtEl>
                                          <p:spTgt spid="3"/>
                                        </p:tgtEl>
                                        <p:attrNameLst>
                                          <p:attrName>ppt_h</p:attrName>
                                        </p:attrNameLst>
                                      </p:cBhvr>
                                      <p:tavLst>
                                        <p:tav tm="0">
                                          <p:val>
                                            <p:fltVal val="0"/>
                                          </p:val>
                                        </p:tav>
                                        <p:tav tm="100000">
                                          <p:val>
                                            <p:strVal val="#ppt_h"/>
                                          </p:val>
                                        </p:tav>
                                      </p:tavLst>
                                    </p:anim>
                                    <p:animEffect transition="in" filter="fade">
                                      <p:cBhvr>
                                        <p:cTn id="7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duotone>
              <a:schemeClr val="bg2">
                <a:shade val="50000"/>
                <a:satMod val="340000"/>
                <a:lumMod val="40000"/>
              </a:schemeClr>
              <a:schemeClr val="bg2">
                <a:tint val="92000"/>
                <a:shade val="94000"/>
                <a:hueMod val="110000"/>
                <a:satMod val="236000"/>
                <a:lum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6314" y="457200"/>
            <a:ext cx="8153400" cy="2662519"/>
          </a:xfrm>
        </p:spPr>
        <p:txBody>
          <a:bodyPr anchor="t"/>
          <a:lstStyle/>
          <a:p>
            <a:r>
              <a:rPr lang="en-US" dirty="0" smtClean="0"/>
              <a:t>Why Couldn’t </a:t>
            </a:r>
            <a:r>
              <a:rPr lang="en-US" dirty="0" err="1" smtClean="0"/>
              <a:t>Gehazi</a:t>
            </a:r>
            <a:r>
              <a:rPr lang="en-US" dirty="0" smtClean="0"/>
              <a:t> See?</a:t>
            </a:r>
            <a:endParaRPr lang="en-US" dirty="0"/>
          </a:p>
        </p:txBody>
      </p:sp>
      <p:sp>
        <p:nvSpPr>
          <p:cNvPr id="3" name="Subtitle 2"/>
          <p:cNvSpPr>
            <a:spLocks noGrp="1"/>
          </p:cNvSpPr>
          <p:nvPr>
            <p:ph type="subTitle" idx="1"/>
          </p:nvPr>
        </p:nvSpPr>
        <p:spPr>
          <a:xfrm>
            <a:off x="533400" y="3733800"/>
            <a:ext cx="8077200" cy="2743200"/>
          </a:xfrm>
        </p:spPr>
        <p:txBody>
          <a:bodyPr>
            <a:normAutofit/>
          </a:bodyPr>
          <a:lstStyle/>
          <a:p>
            <a:r>
              <a:rPr lang="en-US" sz="4400" b="1" dirty="0" smtClean="0">
                <a:solidFill>
                  <a:schemeClr val="accent2">
                    <a:lumMod val="50000"/>
                  </a:schemeClr>
                </a:solidFill>
                <a:effectLst/>
              </a:rPr>
              <a:t>Man’s efforts </a:t>
            </a:r>
            <a:endParaRPr lang="en-US" sz="4400" b="1" dirty="0">
              <a:solidFill>
                <a:schemeClr val="accent2">
                  <a:lumMod val="50000"/>
                </a:schemeClr>
              </a:solidFill>
              <a:effectLst/>
            </a:endParaRPr>
          </a:p>
        </p:txBody>
      </p:sp>
    </p:spTree>
    <p:extLst>
      <p:ext uri="{BB962C8B-B14F-4D97-AF65-F5344CB8AC3E}">
        <p14:creationId xmlns:p14="http://schemas.microsoft.com/office/powerpoint/2010/main" val="603721572"/>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46314" y="457200"/>
            <a:ext cx="8153400" cy="2662519"/>
          </a:xfrm>
        </p:spPr>
        <p:txBody>
          <a:bodyPr anchor="t"/>
          <a:lstStyle/>
          <a:p>
            <a:r>
              <a:rPr lang="en-US" dirty="0" smtClean="0"/>
              <a:t>Why Couldn’t </a:t>
            </a:r>
            <a:r>
              <a:rPr lang="en-US" dirty="0" err="1" smtClean="0"/>
              <a:t>Gehazi</a:t>
            </a:r>
            <a:r>
              <a:rPr lang="en-US" dirty="0" smtClean="0"/>
              <a:t> See?</a:t>
            </a:r>
            <a:endParaRPr lang="en-US" dirty="0"/>
          </a:p>
        </p:txBody>
      </p:sp>
      <p:sp>
        <p:nvSpPr>
          <p:cNvPr id="3" name="Subtitle 2"/>
          <p:cNvSpPr>
            <a:spLocks noGrp="1"/>
          </p:cNvSpPr>
          <p:nvPr>
            <p:ph type="subTitle" idx="1"/>
          </p:nvPr>
        </p:nvSpPr>
        <p:spPr>
          <a:xfrm>
            <a:off x="533400" y="3733800"/>
            <a:ext cx="8077200" cy="2743200"/>
          </a:xfrm>
        </p:spPr>
        <p:txBody>
          <a:bodyPr>
            <a:normAutofit/>
          </a:bodyPr>
          <a:lstStyle/>
          <a:p>
            <a:pPr marL="571500" indent="-571500" algn="l">
              <a:buFont typeface="Arial" panose="020B0604020202020204" pitchFamily="34" charset="0"/>
              <a:buChar char="•"/>
            </a:pPr>
            <a:r>
              <a:rPr lang="en-US" sz="4400" b="1" dirty="0" smtClean="0">
                <a:solidFill>
                  <a:schemeClr val="accent2">
                    <a:lumMod val="50000"/>
                  </a:schemeClr>
                </a:solidFill>
                <a:effectLst/>
              </a:rPr>
              <a:t>Seriousness of sin </a:t>
            </a:r>
          </a:p>
          <a:p>
            <a:pPr marL="571500" indent="-571500" algn="l">
              <a:buFont typeface="Arial" panose="020B0604020202020204" pitchFamily="34" charset="0"/>
              <a:buChar char="•"/>
            </a:pPr>
            <a:r>
              <a:rPr lang="en-US" sz="4400" b="1" dirty="0" smtClean="0">
                <a:solidFill>
                  <a:schemeClr val="accent2">
                    <a:lumMod val="50000"/>
                  </a:schemeClr>
                </a:solidFill>
                <a:effectLst/>
              </a:rPr>
              <a:t>Confidence in the flesh</a:t>
            </a:r>
          </a:p>
          <a:p>
            <a:pPr marL="571500" indent="-571500" algn="l">
              <a:buFont typeface="Arial" panose="020B0604020202020204" pitchFamily="34" charset="0"/>
              <a:buChar char="•"/>
            </a:pPr>
            <a:r>
              <a:rPr lang="en-US" sz="4400" b="1" dirty="0" smtClean="0">
                <a:solidFill>
                  <a:schemeClr val="accent2">
                    <a:lumMod val="50000"/>
                  </a:schemeClr>
                </a:solidFill>
                <a:effectLst/>
              </a:rPr>
              <a:t>Measure of success</a:t>
            </a:r>
            <a:endParaRPr lang="en-US" sz="4400" b="1" dirty="0">
              <a:solidFill>
                <a:schemeClr val="accent2">
                  <a:lumMod val="50000"/>
                </a:schemeClr>
              </a:solidFill>
              <a:effectLst/>
            </a:endParaRPr>
          </a:p>
        </p:txBody>
      </p:sp>
    </p:spTree>
    <p:extLst>
      <p:ext uri="{BB962C8B-B14F-4D97-AF65-F5344CB8AC3E}">
        <p14:creationId xmlns:p14="http://schemas.microsoft.com/office/powerpoint/2010/main" val="3607213759"/>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fontScale="92500" lnSpcReduction="20000"/>
          </a:bodyPr>
          <a:lstStyle/>
          <a:p>
            <a:r>
              <a:rPr lang="en-US" sz="3600" b="1" dirty="0" smtClean="0">
                <a:solidFill>
                  <a:schemeClr val="accent2">
                    <a:lumMod val="50000"/>
                  </a:schemeClr>
                </a:solidFill>
                <a:effectLst/>
                <a:latin typeface="Calibri"/>
                <a:ea typeface="Calibri"/>
                <a:cs typeface="Times New Roman"/>
              </a:rPr>
              <a:t>The </a:t>
            </a:r>
            <a:r>
              <a:rPr lang="en-US" sz="3600" b="1" dirty="0">
                <a:solidFill>
                  <a:schemeClr val="accent2">
                    <a:lumMod val="50000"/>
                  </a:schemeClr>
                </a:solidFill>
                <a:effectLst/>
                <a:latin typeface="Calibri"/>
                <a:ea typeface="Calibri"/>
                <a:cs typeface="Times New Roman"/>
              </a:rPr>
              <a:t>VISION of Faith Bible Church is our understanding of where we believe the Lord is leading us in the days ahead.  Our VISION reflects the unique VALUES of Faith Bible Church and is the outworking of the MISSION we believe God has given to His Church. </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a:t>
            </a:r>
            <a:r>
              <a:rPr lang="en-US" sz="4800" spc="110" dirty="0" smtClean="0">
                <a:solidFill>
                  <a:schemeClr val="accent3">
                    <a:lumMod val="40000"/>
                    <a:lumOff val="60000"/>
                  </a:schemeClr>
                </a:solidFill>
                <a:latin typeface="Gabriola" panose="04040605051002020D02" pitchFamily="82" charset="0"/>
              </a:rPr>
              <a:t>Church Vision</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92195385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lnSpcReduction="10000"/>
          </a:bodyPr>
          <a:lstStyle/>
          <a:p>
            <a:r>
              <a:rPr lang="en-US" sz="3600" b="1" dirty="0">
                <a:solidFill>
                  <a:schemeClr val="accent2">
                    <a:lumMod val="50000"/>
                  </a:schemeClr>
                </a:solidFill>
                <a:effectLst/>
                <a:latin typeface="Calibri"/>
                <a:ea typeface="Calibri"/>
                <a:cs typeface="Times New Roman"/>
              </a:rPr>
              <a:t>We embark to fulfill this VISION in FAITH </a:t>
            </a:r>
            <a:r>
              <a:rPr lang="en-US" sz="3600" b="1" dirty="0" smtClean="0">
                <a:solidFill>
                  <a:schemeClr val="accent2">
                    <a:lumMod val="50000"/>
                  </a:schemeClr>
                </a:solidFill>
                <a:effectLst/>
                <a:latin typeface="Calibri"/>
                <a:ea typeface="Calibri"/>
                <a:cs typeface="Times New Roman"/>
              </a:rPr>
              <a:t>“</a:t>
            </a:r>
            <a:r>
              <a:rPr lang="en-US" sz="3600" b="1" i="1" dirty="0" smtClean="0">
                <a:solidFill>
                  <a:schemeClr val="accent2">
                    <a:lumMod val="50000"/>
                  </a:schemeClr>
                </a:solidFill>
                <a:effectLst/>
                <a:latin typeface="Calibri"/>
                <a:ea typeface="Calibri"/>
                <a:cs typeface="Times New Roman"/>
              </a:rPr>
              <a:t>Let </a:t>
            </a:r>
            <a:r>
              <a:rPr lang="en-US" sz="3600" b="1" i="1" dirty="0">
                <a:solidFill>
                  <a:schemeClr val="accent2">
                    <a:lumMod val="50000"/>
                  </a:schemeClr>
                </a:solidFill>
                <a:effectLst/>
                <a:latin typeface="Calibri"/>
                <a:ea typeface="Calibri"/>
                <a:cs typeface="Times New Roman"/>
              </a:rPr>
              <a:t>us hold fast the confession of our hope without wavering, for he who promised is faithful</a:t>
            </a:r>
            <a:r>
              <a:rPr lang="en-US" sz="3600" b="1" dirty="0">
                <a:solidFill>
                  <a:schemeClr val="accent2">
                    <a:lumMod val="50000"/>
                  </a:schemeClr>
                </a:solidFill>
                <a:effectLst/>
                <a:latin typeface="Calibri"/>
                <a:ea typeface="Calibri"/>
                <a:cs typeface="Times New Roman"/>
              </a:rPr>
              <a:t>.” (Hebrews 10:23, ESV)</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a:t>
            </a:r>
            <a:r>
              <a:rPr lang="en-US" sz="4800" spc="110" dirty="0" smtClean="0">
                <a:solidFill>
                  <a:schemeClr val="accent3">
                    <a:lumMod val="40000"/>
                    <a:lumOff val="60000"/>
                  </a:schemeClr>
                </a:solidFill>
                <a:latin typeface="Gabriola" panose="04040605051002020D02" pitchFamily="82" charset="0"/>
              </a:rPr>
              <a:t>Church Vision</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3844935473"/>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a:bodyPr>
          <a:lstStyle/>
          <a:p>
            <a:r>
              <a:rPr lang="en-US" sz="3600" b="1" dirty="0">
                <a:solidFill>
                  <a:schemeClr val="accent2">
                    <a:lumMod val="50000"/>
                  </a:schemeClr>
                </a:solidFill>
                <a:effectLst/>
                <a:latin typeface="Calibri"/>
                <a:ea typeface="Calibri"/>
                <a:cs typeface="Times New Roman"/>
              </a:rPr>
              <a:t>We recognize that God can redirect our </a:t>
            </a:r>
            <a:r>
              <a:rPr lang="en-US" sz="3600" b="1" dirty="0" smtClean="0">
                <a:solidFill>
                  <a:schemeClr val="accent2">
                    <a:lumMod val="50000"/>
                  </a:schemeClr>
                </a:solidFill>
                <a:effectLst/>
                <a:latin typeface="Calibri"/>
                <a:ea typeface="Calibri"/>
                <a:cs typeface="Times New Roman"/>
              </a:rPr>
              <a:t>paths.   </a:t>
            </a:r>
            <a:r>
              <a:rPr lang="en-US" sz="3600" b="1" i="1" dirty="0" smtClean="0">
                <a:solidFill>
                  <a:schemeClr val="accent2">
                    <a:lumMod val="50000"/>
                  </a:schemeClr>
                </a:solidFill>
                <a:effectLst/>
                <a:latin typeface="Calibri"/>
                <a:ea typeface="Calibri"/>
                <a:cs typeface="Times New Roman"/>
              </a:rPr>
              <a:t>“</a:t>
            </a:r>
            <a:r>
              <a:rPr lang="en-US" sz="3600" b="1" i="1" dirty="0">
                <a:solidFill>
                  <a:schemeClr val="accent2">
                    <a:lumMod val="50000"/>
                  </a:schemeClr>
                </a:solidFill>
                <a:effectLst/>
                <a:latin typeface="Calibri"/>
                <a:ea typeface="Calibri"/>
                <a:cs typeface="Times New Roman"/>
              </a:rPr>
              <a:t>The steps of a man are established by the Lord, when he delights in his </a:t>
            </a:r>
            <a:r>
              <a:rPr lang="en-US" sz="3600" b="1" i="1" dirty="0" smtClean="0">
                <a:solidFill>
                  <a:schemeClr val="accent2">
                    <a:lumMod val="50000"/>
                  </a:schemeClr>
                </a:solidFill>
                <a:effectLst/>
                <a:latin typeface="Calibri"/>
                <a:ea typeface="Calibri"/>
                <a:cs typeface="Times New Roman"/>
              </a:rPr>
              <a:t>way.” </a:t>
            </a:r>
            <a:r>
              <a:rPr lang="en-US" sz="3600" b="1" dirty="0">
                <a:solidFill>
                  <a:schemeClr val="accent2">
                    <a:lumMod val="50000"/>
                  </a:schemeClr>
                </a:solidFill>
                <a:effectLst/>
                <a:latin typeface="Calibri"/>
                <a:ea typeface="Calibri"/>
                <a:cs typeface="Times New Roman"/>
              </a:rPr>
              <a:t>(Psalm 37:23, ESV)</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a:t>
            </a:r>
            <a:r>
              <a:rPr lang="en-US" sz="4800" spc="110" dirty="0" smtClean="0">
                <a:solidFill>
                  <a:schemeClr val="accent3">
                    <a:lumMod val="40000"/>
                    <a:lumOff val="60000"/>
                  </a:schemeClr>
                </a:solidFill>
                <a:latin typeface="Gabriola" panose="04040605051002020D02" pitchFamily="82" charset="0"/>
              </a:rPr>
              <a:t>Church Vision</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3296284125"/>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a:bodyPr>
          <a:lstStyle/>
          <a:p>
            <a:r>
              <a:rPr lang="en-US" sz="3600" b="1" dirty="0">
                <a:solidFill>
                  <a:schemeClr val="accent2">
                    <a:lumMod val="50000"/>
                  </a:schemeClr>
                </a:solidFill>
                <a:effectLst/>
                <a:latin typeface="Calibri"/>
                <a:ea typeface="Calibri"/>
                <a:cs typeface="Times New Roman"/>
              </a:rPr>
              <a:t>We seek His </a:t>
            </a:r>
            <a:r>
              <a:rPr lang="en-US" sz="3600" b="1" dirty="0" smtClean="0">
                <a:solidFill>
                  <a:schemeClr val="accent2">
                    <a:lumMod val="50000"/>
                  </a:schemeClr>
                </a:solidFill>
                <a:effectLst/>
                <a:latin typeface="Calibri"/>
                <a:ea typeface="Calibri"/>
                <a:cs typeface="Times New Roman"/>
              </a:rPr>
              <a:t>Glory.  </a:t>
            </a:r>
            <a:r>
              <a:rPr lang="en-US" sz="3600" b="1" i="1" dirty="0" smtClean="0">
                <a:solidFill>
                  <a:schemeClr val="accent2">
                    <a:lumMod val="50000"/>
                  </a:schemeClr>
                </a:solidFill>
                <a:effectLst/>
                <a:latin typeface="Calibri"/>
                <a:ea typeface="Calibri"/>
                <a:cs typeface="Times New Roman"/>
              </a:rPr>
              <a:t>“To </a:t>
            </a:r>
            <a:r>
              <a:rPr lang="en-US" sz="3600" b="1" i="1" dirty="0">
                <a:solidFill>
                  <a:schemeClr val="accent2">
                    <a:lumMod val="50000"/>
                  </a:schemeClr>
                </a:solidFill>
                <a:effectLst/>
                <a:latin typeface="Calibri"/>
                <a:ea typeface="Calibri"/>
                <a:cs typeface="Times New Roman"/>
              </a:rPr>
              <a:t>him be glory in the church and in Christ Jesus throughout all generations, forever and ever. Amen.” </a:t>
            </a:r>
            <a:r>
              <a:rPr lang="en-US" sz="3600" b="1" dirty="0">
                <a:solidFill>
                  <a:schemeClr val="accent2">
                    <a:lumMod val="50000"/>
                  </a:schemeClr>
                </a:solidFill>
                <a:effectLst/>
                <a:latin typeface="Calibri"/>
                <a:ea typeface="Calibri"/>
                <a:cs typeface="Times New Roman"/>
              </a:rPr>
              <a:t>(Ephesians 3:21, ESV)</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a:t>
            </a:r>
            <a:r>
              <a:rPr lang="en-US" sz="4800" spc="110" dirty="0" smtClean="0">
                <a:solidFill>
                  <a:schemeClr val="accent3">
                    <a:lumMod val="40000"/>
                    <a:lumOff val="60000"/>
                  </a:schemeClr>
                </a:solidFill>
                <a:latin typeface="Gabriola" panose="04040605051002020D02" pitchFamily="82" charset="0"/>
              </a:rPr>
              <a:t>Church Vision</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398267582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fontScale="92500"/>
          </a:bodyPr>
          <a:lstStyle/>
          <a:p>
            <a:r>
              <a:rPr lang="en-US" sz="3600" b="1" dirty="0">
                <a:solidFill>
                  <a:schemeClr val="accent2">
                    <a:lumMod val="50000"/>
                  </a:schemeClr>
                </a:solidFill>
                <a:effectLst/>
                <a:latin typeface="Calibri"/>
                <a:ea typeface="Calibri"/>
                <a:cs typeface="Times New Roman"/>
              </a:rPr>
              <a:t>We submit to His </a:t>
            </a:r>
            <a:r>
              <a:rPr lang="en-US" sz="3600" b="1" dirty="0" smtClean="0">
                <a:solidFill>
                  <a:schemeClr val="accent2">
                    <a:lumMod val="50000"/>
                  </a:schemeClr>
                </a:solidFill>
                <a:effectLst/>
                <a:latin typeface="Calibri"/>
                <a:ea typeface="Calibri"/>
                <a:cs typeface="Times New Roman"/>
              </a:rPr>
              <a:t>Sovereignty. </a:t>
            </a:r>
            <a:r>
              <a:rPr lang="en-US" sz="3600" b="1" i="1" dirty="0" smtClean="0">
                <a:solidFill>
                  <a:schemeClr val="accent2">
                    <a:lumMod val="50000"/>
                  </a:schemeClr>
                </a:solidFill>
                <a:effectLst/>
                <a:latin typeface="Calibri"/>
                <a:ea typeface="Calibri"/>
                <a:cs typeface="Times New Roman"/>
              </a:rPr>
              <a:t>“</a:t>
            </a:r>
            <a:r>
              <a:rPr lang="en-US" sz="3600" b="1" i="1" dirty="0">
                <a:solidFill>
                  <a:schemeClr val="accent2">
                    <a:lumMod val="50000"/>
                  </a:schemeClr>
                </a:solidFill>
                <a:effectLst/>
                <a:latin typeface="Calibri"/>
                <a:ea typeface="Calibri"/>
                <a:cs typeface="Times New Roman"/>
              </a:rPr>
              <a:t>I charge you in the presence of God, who gives life to all things, and of Christ Jesus, who in his testimony before Pontius Pilate made the good confession,” </a:t>
            </a:r>
            <a:r>
              <a:rPr lang="en-US" sz="3600" b="1" dirty="0">
                <a:solidFill>
                  <a:schemeClr val="accent2">
                    <a:lumMod val="50000"/>
                  </a:schemeClr>
                </a:solidFill>
                <a:effectLst/>
                <a:latin typeface="Calibri"/>
                <a:ea typeface="Calibri"/>
                <a:cs typeface="Times New Roman"/>
              </a:rPr>
              <a:t>(1 Timothy 6:13, ESV)</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a:t>
            </a:r>
            <a:r>
              <a:rPr lang="en-US" sz="4800" spc="110" dirty="0" smtClean="0">
                <a:solidFill>
                  <a:schemeClr val="accent3">
                    <a:lumMod val="40000"/>
                    <a:lumOff val="60000"/>
                  </a:schemeClr>
                </a:solidFill>
                <a:latin typeface="Gabriola" panose="04040605051002020D02" pitchFamily="82" charset="0"/>
              </a:rPr>
              <a:t>Church Vision</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1125576874"/>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fontScale="92500"/>
          </a:bodyPr>
          <a:lstStyle/>
          <a:p>
            <a:r>
              <a:rPr lang="en-US" sz="3600" b="1" dirty="0">
                <a:solidFill>
                  <a:schemeClr val="accent2">
                    <a:lumMod val="50000"/>
                  </a:schemeClr>
                </a:solidFill>
                <a:effectLst/>
                <a:latin typeface="Calibri"/>
                <a:ea typeface="Calibri"/>
                <a:cs typeface="Times New Roman"/>
              </a:rPr>
              <a:t>We accept the responsibility of obedience and leave the results with God </a:t>
            </a:r>
            <a:r>
              <a:rPr lang="en-US" sz="3600" b="1" dirty="0" smtClean="0">
                <a:solidFill>
                  <a:schemeClr val="accent2">
                    <a:lumMod val="50000"/>
                  </a:schemeClr>
                </a:solidFill>
                <a:effectLst/>
                <a:latin typeface="Calibri"/>
                <a:ea typeface="Calibri"/>
                <a:cs typeface="Times New Roman"/>
              </a:rPr>
              <a:t>alone.  </a:t>
            </a:r>
            <a:r>
              <a:rPr lang="en-US" sz="3600" b="1" i="1" dirty="0" smtClean="0">
                <a:solidFill>
                  <a:schemeClr val="accent2">
                    <a:lumMod val="50000"/>
                  </a:schemeClr>
                </a:solidFill>
                <a:effectLst/>
                <a:latin typeface="Calibri"/>
                <a:ea typeface="Calibri"/>
                <a:cs typeface="Times New Roman"/>
              </a:rPr>
              <a:t>“</a:t>
            </a:r>
            <a:r>
              <a:rPr lang="en-US" sz="3600" b="1" i="1" dirty="0">
                <a:solidFill>
                  <a:schemeClr val="accent2">
                    <a:lumMod val="50000"/>
                  </a:schemeClr>
                </a:solidFill>
                <a:effectLst/>
                <a:latin typeface="Calibri"/>
                <a:ea typeface="Calibri"/>
                <a:cs typeface="Times New Roman"/>
              </a:rPr>
              <a:t>He who plants and he who waters are one, and each will receive his wages according to his labor.” </a:t>
            </a:r>
            <a:r>
              <a:rPr lang="en-US" sz="3600" b="1" dirty="0">
                <a:solidFill>
                  <a:schemeClr val="accent2">
                    <a:lumMod val="50000"/>
                  </a:schemeClr>
                </a:solidFill>
                <a:effectLst/>
                <a:latin typeface="Calibri"/>
                <a:ea typeface="Calibri"/>
                <a:cs typeface="Times New Roman"/>
              </a:rPr>
              <a:t>(1 Corinthians 3:8, ESV)</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a:t>
            </a:r>
            <a:r>
              <a:rPr lang="en-US" sz="4800" spc="110" dirty="0" smtClean="0">
                <a:solidFill>
                  <a:schemeClr val="accent3">
                    <a:lumMod val="40000"/>
                    <a:lumOff val="60000"/>
                  </a:schemeClr>
                </a:solidFill>
                <a:latin typeface="Gabriola" panose="04040605051002020D02" pitchFamily="82" charset="0"/>
              </a:rPr>
              <a:t>Church Vision</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378955652"/>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1023938"/>
            <a:ext cx="6200775" cy="481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614369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4" name="Subtitle 3"/>
          <p:cNvSpPr>
            <a:spLocks noGrp="1"/>
          </p:cNvSpPr>
          <p:nvPr>
            <p:ph type="subTitle" idx="1"/>
          </p:nvPr>
        </p:nvSpPr>
        <p:spPr/>
        <p:txBody>
          <a:bodyPr/>
          <a:lstStyle/>
          <a:p>
            <a:endParaRPr lang="en-US"/>
          </a:p>
        </p:txBody>
      </p:sp>
      <p:pic>
        <p:nvPicPr>
          <p:cNvPr id="7170" name="Picture 2" descr="Counterlight's Peculi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42668" cy="563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43604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바이오 눈(bionic eye)’ 덕분에 빛을 보게 되었다"/>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739" y="1143000"/>
            <a:ext cx="6038850" cy="383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43696"/>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a:bodyPr>
          <a:lstStyle/>
          <a:p>
            <a:r>
              <a:rPr lang="en-US" sz="4400" b="1" i="1" dirty="0">
                <a:solidFill>
                  <a:schemeClr val="accent2">
                    <a:lumMod val="50000"/>
                  </a:schemeClr>
                </a:solidFill>
                <a:effectLst/>
              </a:rPr>
              <a:t>Mission Statement:</a:t>
            </a:r>
          </a:p>
          <a:p>
            <a:r>
              <a:rPr lang="en-US" sz="3600" b="1" dirty="0">
                <a:solidFill>
                  <a:schemeClr val="accent2">
                    <a:lumMod val="50000"/>
                  </a:schemeClr>
                </a:solidFill>
                <a:effectLst/>
                <a:latin typeface="Calibri"/>
                <a:ea typeface="Calibri"/>
                <a:cs typeface="Times New Roman"/>
              </a:rPr>
              <a:t>Present Christ as Savior, </a:t>
            </a:r>
            <a:r>
              <a:rPr lang="en-US" sz="3600" b="1" dirty="0" smtClean="0">
                <a:solidFill>
                  <a:schemeClr val="accent2">
                    <a:lumMod val="50000"/>
                  </a:schemeClr>
                </a:solidFill>
                <a:effectLst/>
                <a:latin typeface="Calibri"/>
                <a:ea typeface="Calibri"/>
                <a:cs typeface="Times New Roman"/>
              </a:rPr>
              <a:t/>
            </a:r>
            <a:br>
              <a:rPr lang="en-US" sz="3600" b="1" dirty="0" smtClean="0">
                <a:solidFill>
                  <a:schemeClr val="accent2">
                    <a:lumMod val="50000"/>
                  </a:schemeClr>
                </a:solidFill>
                <a:effectLst/>
                <a:latin typeface="Calibri"/>
                <a:ea typeface="Calibri"/>
                <a:cs typeface="Times New Roman"/>
              </a:rPr>
            </a:br>
            <a:r>
              <a:rPr lang="en-US" sz="3600" b="1" dirty="0" smtClean="0">
                <a:solidFill>
                  <a:schemeClr val="accent2">
                    <a:lumMod val="50000"/>
                  </a:schemeClr>
                </a:solidFill>
                <a:effectLst/>
                <a:latin typeface="Calibri"/>
                <a:ea typeface="Calibri"/>
                <a:cs typeface="Times New Roman"/>
              </a:rPr>
              <a:t>Pursue </a:t>
            </a:r>
            <a:r>
              <a:rPr lang="en-US" sz="3600" b="1" dirty="0">
                <a:solidFill>
                  <a:schemeClr val="accent2">
                    <a:lumMod val="50000"/>
                  </a:schemeClr>
                </a:solidFill>
                <a:effectLst/>
                <a:latin typeface="Calibri"/>
                <a:ea typeface="Calibri"/>
                <a:cs typeface="Times New Roman"/>
              </a:rPr>
              <a:t>Christ as Lord</a:t>
            </a:r>
            <a:r>
              <a:rPr lang="en-US" sz="3600" b="1" dirty="0" smtClean="0">
                <a:solidFill>
                  <a:schemeClr val="accent2">
                    <a:lumMod val="50000"/>
                  </a:schemeClr>
                </a:solidFill>
                <a:effectLst/>
                <a:latin typeface="Calibri"/>
                <a:ea typeface="Calibri"/>
                <a:cs typeface="Times New Roman"/>
              </a:rPr>
              <a:t>,</a:t>
            </a:r>
            <a:br>
              <a:rPr lang="en-US" sz="3600" b="1" dirty="0" smtClean="0">
                <a:solidFill>
                  <a:schemeClr val="accent2">
                    <a:lumMod val="50000"/>
                  </a:schemeClr>
                </a:solidFill>
                <a:effectLst/>
                <a:latin typeface="Calibri"/>
                <a:ea typeface="Calibri"/>
                <a:cs typeface="Times New Roman"/>
              </a:rPr>
            </a:br>
            <a:r>
              <a:rPr lang="en-US" sz="3600" b="1" dirty="0" smtClean="0">
                <a:solidFill>
                  <a:schemeClr val="accent2">
                    <a:lumMod val="50000"/>
                  </a:schemeClr>
                </a:solidFill>
                <a:effectLst/>
                <a:latin typeface="Calibri"/>
                <a:ea typeface="Calibri"/>
                <a:cs typeface="Times New Roman"/>
              </a:rPr>
              <a:t> </a:t>
            </a:r>
            <a:r>
              <a:rPr lang="en-US" sz="3600" b="1" dirty="0">
                <a:solidFill>
                  <a:schemeClr val="accent2">
                    <a:lumMod val="50000"/>
                  </a:schemeClr>
                </a:solidFill>
                <a:effectLst/>
                <a:latin typeface="Calibri"/>
                <a:ea typeface="Calibri"/>
                <a:cs typeface="Times New Roman"/>
              </a:rPr>
              <a:t>Praise God as King</a:t>
            </a:r>
          </a:p>
          <a:p>
            <a:pPr>
              <a:lnSpc>
                <a:spcPct val="115000"/>
              </a:lnSpc>
              <a:spcBef>
                <a:spcPts val="0"/>
              </a:spcBef>
              <a:spcAft>
                <a:spcPts val="1000"/>
              </a:spcAft>
            </a:pP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Church</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3443149278"/>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46314" y="3668486"/>
            <a:ext cx="8153400" cy="2743200"/>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533400" y="3733800"/>
            <a:ext cx="8077200" cy="2743200"/>
          </a:xfrm>
        </p:spPr>
        <p:txBody>
          <a:bodyPr>
            <a:normAutofit fontScale="55000" lnSpcReduction="20000"/>
          </a:bodyPr>
          <a:lstStyle/>
          <a:p>
            <a:pPr>
              <a:lnSpc>
                <a:spcPct val="115000"/>
              </a:lnSpc>
              <a:spcBef>
                <a:spcPts val="0"/>
              </a:spcBef>
              <a:spcAft>
                <a:spcPts val="1000"/>
              </a:spcAft>
            </a:pPr>
            <a:r>
              <a:rPr lang="en-US" sz="6200" b="1" dirty="0">
                <a:solidFill>
                  <a:schemeClr val="accent2">
                    <a:lumMod val="50000"/>
                  </a:schemeClr>
                </a:solidFill>
                <a:effectLst/>
                <a:latin typeface="Cambria"/>
                <a:ea typeface="Times New Roman"/>
                <a:cs typeface="Times New Roman"/>
              </a:rPr>
              <a:t>Values Statement</a:t>
            </a:r>
            <a:endParaRPr lang="en-US" sz="6200" dirty="0">
              <a:solidFill>
                <a:schemeClr val="accent2">
                  <a:lumMod val="50000"/>
                </a:schemeClr>
              </a:solidFill>
              <a:effectLst/>
              <a:latin typeface="Calibri"/>
              <a:ea typeface="Calibri"/>
              <a:cs typeface="Times New Roman"/>
            </a:endParaRPr>
          </a:p>
          <a:p>
            <a:pPr marR="0" lvl="0" algn="l">
              <a:lnSpc>
                <a:spcPct val="115000"/>
              </a:lnSpc>
              <a:spcBef>
                <a:spcPts val="0"/>
              </a:spcBef>
              <a:spcAft>
                <a:spcPts val="0"/>
              </a:spcAft>
            </a:pPr>
            <a:r>
              <a:rPr lang="en-US" sz="7200" b="1" dirty="0">
                <a:solidFill>
                  <a:schemeClr val="accent2">
                    <a:lumMod val="50000"/>
                  </a:schemeClr>
                </a:solidFill>
                <a:effectLst/>
                <a:latin typeface="Cambria"/>
                <a:ea typeface="Times New Roman"/>
                <a:cs typeface="Times New Roman"/>
              </a:rPr>
              <a:t>Evangelism:</a:t>
            </a:r>
            <a:r>
              <a:rPr lang="en-US" sz="5600" dirty="0">
                <a:solidFill>
                  <a:schemeClr val="accent2">
                    <a:lumMod val="50000"/>
                  </a:schemeClr>
                </a:solidFill>
                <a:effectLst/>
                <a:latin typeface="Calibri"/>
                <a:ea typeface="Calibri"/>
                <a:cs typeface="Times New Roman"/>
              </a:rPr>
              <a:t> We are passionate about reaching our community and people around the world with the gospel of Jesus Christ.</a:t>
            </a:r>
          </a:p>
          <a:p>
            <a:pPr>
              <a:lnSpc>
                <a:spcPct val="115000"/>
              </a:lnSpc>
              <a:spcBef>
                <a:spcPts val="0"/>
              </a:spcBef>
              <a:spcAft>
                <a:spcPts val="1000"/>
              </a:spcAft>
            </a:pPr>
            <a:r>
              <a:rPr lang="en-US" dirty="0">
                <a:effectLst/>
                <a:latin typeface="Calibri"/>
                <a:ea typeface="Calibri"/>
                <a:cs typeface="Times New Roman"/>
              </a:rPr>
              <a:t> </a:t>
            </a:r>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12548"/>
          <a:stretch/>
        </p:blipFill>
        <p:spPr>
          <a:xfrm>
            <a:off x="838200" y="914400"/>
            <a:ext cx="7543801" cy="2264229"/>
          </a:xfrm>
          <a:prstGeom prst="rect">
            <a:avLst/>
          </a:prstGeom>
          <a:ln>
            <a:noFill/>
          </a:ln>
          <a:effectLst>
            <a:softEdge rad="112500"/>
          </a:effectLst>
        </p:spPr>
      </p:pic>
      <p:sp>
        <p:nvSpPr>
          <p:cNvPr id="6" name="TextBox 5"/>
          <p:cNvSpPr txBox="1"/>
          <p:nvPr/>
        </p:nvSpPr>
        <p:spPr>
          <a:xfrm>
            <a:off x="1143000" y="228600"/>
            <a:ext cx="6629400" cy="830997"/>
          </a:xfrm>
          <a:prstGeom prst="rect">
            <a:avLst/>
          </a:prstGeom>
          <a:noFill/>
        </p:spPr>
        <p:txBody>
          <a:bodyPr wrap="square" rtlCol="0">
            <a:spAutoFit/>
          </a:bodyPr>
          <a:lstStyle/>
          <a:p>
            <a:pPr algn="ctr"/>
            <a:r>
              <a:rPr lang="en-US" sz="4800" spc="110" dirty="0" smtClean="0">
                <a:solidFill>
                  <a:schemeClr val="accent3">
                    <a:lumMod val="40000"/>
                    <a:lumOff val="60000"/>
                  </a:schemeClr>
                </a:solidFill>
                <a:latin typeface="Gabriola" panose="04040605051002020D02" pitchFamily="82" charset="0"/>
              </a:rPr>
              <a:t>Faith Bible Church</a:t>
            </a:r>
            <a:endParaRPr lang="en-US" sz="4800" spc="110" dirty="0">
              <a:solidFill>
                <a:schemeClr val="accent3">
                  <a:lumMod val="40000"/>
                  <a:lumOff val="60000"/>
                </a:schemeClr>
              </a:solidFill>
              <a:latin typeface="Gabriola" panose="04040605051002020D02" pitchFamily="82" charset="0"/>
            </a:endParaRPr>
          </a:p>
        </p:txBody>
      </p:sp>
    </p:spTree>
    <p:extLst>
      <p:ext uri="{BB962C8B-B14F-4D97-AF65-F5344CB8AC3E}">
        <p14:creationId xmlns:p14="http://schemas.microsoft.com/office/powerpoint/2010/main" val="3925752002"/>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124200" y="5791200"/>
            <a:ext cx="2667000" cy="582512"/>
          </a:xfrm>
          <a:prstGeom prst="roundRect">
            <a:avLst/>
          </a:prstGeom>
          <a:solidFill>
            <a:schemeClr val="bg2">
              <a:lumMod val="40000"/>
              <a:lumOff val="60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Aubrey Malphurs</a:t>
            </a:r>
            <a:endParaRPr lang="en-US" dirty="0">
              <a:solidFill>
                <a:schemeClr val="bg1"/>
              </a:solidFill>
            </a:endParaRPr>
          </a:p>
        </p:txBody>
      </p:sp>
      <p:sp>
        <p:nvSpPr>
          <p:cNvPr id="3" name="Subtitle 2"/>
          <p:cNvSpPr>
            <a:spLocks noGrp="1"/>
          </p:cNvSpPr>
          <p:nvPr>
            <p:ph type="subTitle" idx="1"/>
          </p:nvPr>
        </p:nvSpPr>
        <p:spPr>
          <a:xfrm>
            <a:off x="484414" y="609600"/>
            <a:ext cx="8077200" cy="2743200"/>
          </a:xfrm>
        </p:spPr>
        <p:txBody>
          <a:bodyPr>
            <a:normAutofit fontScale="92500" lnSpcReduction="20000"/>
          </a:bodyPr>
          <a:lstStyle/>
          <a:p>
            <a:r>
              <a:rPr lang="en-US" sz="4400" b="1" dirty="0" smtClean="0">
                <a:effectLst/>
              </a:rPr>
              <a:t>VISION:</a:t>
            </a:r>
            <a:endParaRPr lang="en-US" sz="4400" b="1" dirty="0" smtClean="0">
              <a:effectLst/>
            </a:endParaRPr>
          </a:p>
          <a:p>
            <a:r>
              <a:rPr lang="en-US" sz="4400" b="1" dirty="0" smtClean="0">
                <a:effectLst/>
              </a:rPr>
              <a:t>“</a:t>
            </a:r>
            <a:r>
              <a:rPr lang="en-US" sz="4400" dirty="0"/>
              <a:t>A vision is a clear and challenging picture of </a:t>
            </a:r>
            <a:r>
              <a:rPr lang="en-US" sz="4400" dirty="0" smtClean="0"/>
              <a:t>a future </a:t>
            </a:r>
            <a:r>
              <a:rPr lang="en-US" sz="4400" dirty="0"/>
              <a:t>of a ministry as you believe that it can and must be</a:t>
            </a:r>
            <a:r>
              <a:rPr lang="en-US" sz="4400" b="1" dirty="0" smtClean="0">
                <a:effectLst/>
              </a:rPr>
              <a:t>.”</a:t>
            </a:r>
            <a:endParaRPr lang="en-US" dirty="0"/>
          </a:p>
        </p:txBody>
      </p:sp>
      <p:pic>
        <p:nvPicPr>
          <p:cNvPr id="2050" name="irc_mi" descr="aubrey-malphu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99568"/>
            <a:ext cx="1828800" cy="257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800994975"/>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duotone>
              <a:schemeClr val="bg2">
                <a:shade val="50000"/>
                <a:satMod val="340000"/>
                <a:lumMod val="40000"/>
              </a:schemeClr>
              <a:schemeClr val="bg2">
                <a:tint val="92000"/>
                <a:shade val="94000"/>
                <a:hueMod val="110000"/>
                <a:satMod val="236000"/>
                <a:lum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 Kings 6:8-23</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752881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8744401" cy="6838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4649933"/>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7000"/>
            <a:duotone>
              <a:schemeClr val="bg2">
                <a:shade val="50000"/>
                <a:satMod val="340000"/>
                <a:lumMod val="40000"/>
              </a:schemeClr>
              <a:schemeClr val="bg2">
                <a:tint val="92000"/>
                <a:shade val="94000"/>
                <a:hueMod val="110000"/>
                <a:satMod val="236000"/>
                <a:lum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34355" y="0"/>
            <a:ext cx="6777318" cy="1731982"/>
          </a:xfrm>
        </p:spPr>
        <p:txBody>
          <a:bodyPr/>
          <a:lstStyle/>
          <a:p>
            <a:r>
              <a:rPr lang="en-US" dirty="0" smtClean="0"/>
              <a:t>Elisha</a:t>
            </a:r>
            <a:endParaRPr lang="en-US" dirty="0"/>
          </a:p>
        </p:txBody>
      </p:sp>
      <p:pic>
        <p:nvPicPr>
          <p:cNvPr id="4098" name="Picture 2" descr="Driven to her knees, she cries out; no longer a patron, she's 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981200"/>
            <a:ext cx="5334000" cy="4003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08539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1203</TotalTime>
  <Words>363</Words>
  <Application>Microsoft Office PowerPoint</Application>
  <PresentationFormat>On-screen Show (4:3)</PresentationFormat>
  <Paragraphs>33</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Hardcover</vt:lpstr>
      <vt:lpstr>Open Our Eyes, Lord 2 Kings 6:8-23</vt:lpstr>
      <vt:lpstr>PowerPoint Presentation</vt:lpstr>
      <vt:lpstr>PowerPoint Presentation</vt:lpstr>
      <vt:lpstr>PowerPoint Presentation</vt:lpstr>
      <vt:lpstr>PowerPoint Presentation</vt:lpstr>
      <vt:lpstr>PowerPoint Presentation</vt:lpstr>
      <vt:lpstr>2 Kings 6:8-23</vt:lpstr>
      <vt:lpstr>PowerPoint Presentation</vt:lpstr>
      <vt:lpstr>Elisha</vt:lpstr>
      <vt:lpstr>PowerPoint Presentation</vt:lpstr>
      <vt:lpstr>PowerPoint Presentation</vt:lpstr>
      <vt:lpstr>Why Couldn’t Gehazi See?</vt:lpstr>
      <vt:lpstr>Why Couldn’t Gehazi See?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Heidi Koering</dc:creator>
  <cp:lastModifiedBy>Paul</cp:lastModifiedBy>
  <cp:revision>24</cp:revision>
  <cp:lastPrinted>2014-08-31T12:35:36Z</cp:lastPrinted>
  <dcterms:created xsi:type="dcterms:W3CDTF">2014-04-23T14:48:26Z</dcterms:created>
  <dcterms:modified xsi:type="dcterms:W3CDTF">2014-08-31T13:01:01Z</dcterms:modified>
</cp:coreProperties>
</file>