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9" r:id="rId2"/>
    <p:sldId id="260" r:id="rId3"/>
    <p:sldId id="261" r:id="rId4"/>
    <p:sldId id="258"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B713E99-46D0-4BEF-A4D8-87514F13C05D}" type="datetimeFigureOut">
              <a:rPr lang="en-US" smtClean="0"/>
              <a:t>4/7/2014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5619F0F-B6C9-4E2B-9A33-4247D304EC2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713E99-46D0-4BEF-A4D8-87514F13C05D}"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713E99-46D0-4BEF-A4D8-87514F13C05D}"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713E99-46D0-4BEF-A4D8-87514F13C05D}"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713E99-46D0-4BEF-A4D8-87514F13C05D}" type="datetimeFigureOut">
              <a:rPr lang="en-US" smtClean="0"/>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5619F0F-B6C9-4E2B-9A33-4247D304EC2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713E99-46D0-4BEF-A4D8-87514F13C05D}"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713E99-46D0-4BEF-A4D8-87514F13C05D}" type="datetimeFigureOut">
              <a:rPr lang="en-US" smtClean="0"/>
              <a:t>4/7/2014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713E99-46D0-4BEF-A4D8-87514F13C05D}" type="datetimeFigureOut">
              <a:rPr lang="en-US" smtClean="0"/>
              <a:t>4/7/2014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13E99-46D0-4BEF-A4D8-87514F13C05D}" type="datetimeFigureOut">
              <a:rPr lang="en-US" smtClean="0"/>
              <a:t>4/7/2014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713E99-46D0-4BEF-A4D8-87514F13C05D}"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713E99-46D0-4BEF-A4D8-87514F13C05D}" type="datetimeFigureOut">
              <a:rPr lang="en-US" smtClean="0"/>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19F0F-B6C9-4E2B-9A33-4247D304EC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B713E99-46D0-4BEF-A4D8-87514F13C05D}" type="datetimeFigureOut">
              <a:rPr lang="en-US" smtClean="0"/>
              <a:t>4/7/2014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5619F0F-B6C9-4E2B-9A33-4247D304EC2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“Noah?”</a:t>
            </a:r>
            <a:endParaRPr lang="en-US" dirty="0"/>
          </a:p>
        </p:txBody>
      </p:sp>
      <p:sp>
        <p:nvSpPr>
          <p:cNvPr id="3" name="Content Placeholder 2"/>
          <p:cNvSpPr>
            <a:spLocks noGrp="1"/>
          </p:cNvSpPr>
          <p:nvPr>
            <p:ph idx="1"/>
          </p:nvPr>
        </p:nvSpPr>
        <p:spPr/>
        <p:txBody>
          <a:bodyPr/>
          <a:lstStyle/>
          <a:p>
            <a:r>
              <a:rPr lang="en-US" b="1" dirty="0" smtClean="0">
                <a:solidFill>
                  <a:schemeClr val="bg1"/>
                </a:solidFill>
              </a:rPr>
              <a:t>Cultural significance</a:t>
            </a:r>
          </a:p>
          <a:p>
            <a:r>
              <a:rPr lang="en-US" b="1" dirty="0" smtClean="0">
                <a:solidFill>
                  <a:schemeClr val="bg1"/>
                </a:solidFill>
              </a:rPr>
              <a:t>Equipped to share</a:t>
            </a:r>
            <a:endParaRPr lang="en-US" b="1" dirty="0">
              <a:solidFill>
                <a:schemeClr val="bg1"/>
              </a:solidFill>
            </a:endParaRPr>
          </a:p>
        </p:txBody>
      </p:sp>
    </p:spTree>
    <p:extLst>
      <p:ext uri="{BB962C8B-B14F-4D97-AF65-F5344CB8AC3E}">
        <p14:creationId xmlns:p14="http://schemas.microsoft.com/office/powerpoint/2010/main" val="3889436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God of Noah?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09960513"/>
              </p:ext>
            </p:extLst>
          </p:nvPr>
        </p:nvGraphicFramePr>
        <p:xfrm>
          <a:off x="457200" y="1600200"/>
          <a:ext cx="8229600" cy="323850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Creator</a:t>
                      </a:r>
                    </a:p>
                    <a:p>
                      <a:r>
                        <a:rPr lang="en-US" sz="2800" dirty="0" smtClean="0"/>
                        <a:t>Mystical</a:t>
                      </a:r>
                    </a:p>
                    <a:p>
                      <a:r>
                        <a:rPr lang="en-US" sz="2800" dirty="0" smtClean="0"/>
                        <a:t>A Force, not a Person</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Knowable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Communicative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Elohim, YHWH, numerous names!</a:t>
                      </a:r>
                    </a:p>
                    <a:p>
                      <a:endParaRPr lang="en-US" dirty="0"/>
                    </a:p>
                  </a:txBody>
                  <a:tcPr/>
                </a:tc>
              </a:tr>
            </a:tbl>
          </a:graphicData>
        </a:graphic>
      </p:graphicFrame>
    </p:spTree>
    <p:extLst>
      <p:ext uri="{BB962C8B-B14F-4D97-AF65-F5344CB8AC3E}">
        <p14:creationId xmlns:p14="http://schemas.microsoft.com/office/powerpoint/2010/main" val="390656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“Sons of God,” </a:t>
            </a:r>
            <a:r>
              <a:rPr lang="en-US" dirty="0" err="1" smtClean="0"/>
              <a:t>Nephilim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4239746"/>
              </p:ext>
            </p:extLst>
          </p:nvPr>
        </p:nvGraphicFramePr>
        <p:xfrm>
          <a:off x="457200" y="1600200"/>
          <a:ext cx="8229600" cy="323850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“The Watchers”</a:t>
                      </a:r>
                    </a:p>
                    <a:p>
                      <a:r>
                        <a:rPr lang="en-US" sz="2800" dirty="0" smtClean="0"/>
                        <a:t>Fallen, but “good”</a:t>
                      </a:r>
                    </a:p>
                    <a:p>
                      <a:r>
                        <a:rPr lang="en-US" sz="2800" dirty="0" smtClean="0"/>
                        <a:t>They are redeemed</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Fallen angels?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2 Peter 2:4-5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Jude 6</a:t>
                      </a:r>
                    </a:p>
                    <a:p>
                      <a:endParaRPr lang="en-US" dirty="0"/>
                    </a:p>
                  </a:txBody>
                  <a:tcPr/>
                </a:tc>
              </a:tr>
            </a:tbl>
          </a:graphicData>
        </a:graphic>
      </p:graphicFrame>
    </p:spTree>
    <p:extLst>
      <p:ext uri="{BB962C8B-B14F-4D97-AF65-F5344CB8AC3E}">
        <p14:creationId xmlns:p14="http://schemas.microsoft.com/office/powerpoint/2010/main" val="390656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the Flood Real?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6425863"/>
              </p:ext>
            </p:extLst>
          </p:nvPr>
        </p:nvGraphicFramePr>
        <p:xfrm>
          <a:off x="457200" y="1600200"/>
          <a:ext cx="8229600" cy="341376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Mythology</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Genesis 6-9 as history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Jesus:  Mat 5:18; 11:13; 24:38-39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A warning.  Mat 24:37-40; 2 Peter 5:9</a:t>
                      </a:r>
                    </a:p>
                    <a:p>
                      <a:endParaRPr lang="en-US" dirty="0"/>
                    </a:p>
                  </a:txBody>
                  <a:tcPr/>
                </a:tc>
              </a:tr>
            </a:tbl>
          </a:graphicData>
        </a:graphic>
      </p:graphicFrame>
    </p:spTree>
    <p:extLst>
      <p:ext uri="{BB962C8B-B14F-4D97-AF65-F5344CB8AC3E}">
        <p14:creationId xmlns:p14="http://schemas.microsoft.com/office/powerpoint/2010/main" val="390656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for the Flood</a:t>
            </a:r>
            <a:endParaRPr lang="en-US" dirty="0"/>
          </a:p>
        </p:txBody>
      </p:sp>
      <p:sp>
        <p:nvSpPr>
          <p:cNvPr id="3" name="Content Placeholder 2"/>
          <p:cNvSpPr>
            <a:spLocks noGrp="1"/>
          </p:cNvSpPr>
          <p:nvPr>
            <p:ph idx="1"/>
          </p:nvPr>
        </p:nvSpPr>
        <p:spPr/>
        <p:txBody>
          <a:bodyPr>
            <a:normAutofit/>
          </a:bodyPr>
          <a:lstStyle/>
          <a:p>
            <a:r>
              <a:rPr lang="en-US" sz="3600" b="1" dirty="0" smtClean="0">
                <a:solidFill>
                  <a:schemeClr val="bg1"/>
                </a:solidFill>
              </a:rPr>
              <a:t>200 + Flood cosmologies</a:t>
            </a:r>
          </a:p>
          <a:p>
            <a:r>
              <a:rPr lang="en-US" sz="3600" b="1" dirty="0" smtClean="0">
                <a:solidFill>
                  <a:schemeClr val="bg1"/>
                </a:solidFill>
              </a:rPr>
              <a:t>95% have common elements with Genesis</a:t>
            </a:r>
          </a:p>
          <a:p>
            <a:r>
              <a:rPr lang="en-US" sz="3600" b="1" dirty="0" smtClean="0">
                <a:solidFill>
                  <a:schemeClr val="bg1"/>
                </a:solidFill>
              </a:rPr>
              <a:t>No literary or historical connection</a:t>
            </a:r>
          </a:p>
          <a:p>
            <a:r>
              <a:rPr lang="en-US" sz="3600" b="1" dirty="0" smtClean="0">
                <a:solidFill>
                  <a:schemeClr val="bg1"/>
                </a:solidFill>
              </a:rPr>
              <a:t>Underground water</a:t>
            </a:r>
          </a:p>
          <a:p>
            <a:endParaRPr lang="en-US" sz="3600" b="1" dirty="0">
              <a:solidFill>
                <a:schemeClr val="bg1"/>
              </a:solidFill>
            </a:endParaRPr>
          </a:p>
        </p:txBody>
      </p:sp>
    </p:spTree>
    <p:extLst>
      <p:ext uri="{BB962C8B-B14F-4D97-AF65-F5344CB8AC3E}">
        <p14:creationId xmlns:p14="http://schemas.microsoft.com/office/powerpoint/2010/main" val="120582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344025" cy="689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16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 of Noah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1837405"/>
              </p:ext>
            </p:extLst>
          </p:nvPr>
        </p:nvGraphicFramePr>
        <p:xfrm>
          <a:off x="457200" y="1600200"/>
          <a:ext cx="8229600" cy="323850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Destruction,</a:t>
                      </a:r>
                      <a:r>
                        <a:rPr lang="en-US" sz="2800" baseline="0" dirty="0" smtClean="0"/>
                        <a:t> not redemption</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Redemption</a:t>
                      </a:r>
                      <a:endParaRPr lang="en-US" dirty="0"/>
                    </a:p>
                  </a:txBody>
                  <a:tcPr/>
                </a:tc>
              </a:tr>
            </a:tbl>
          </a:graphicData>
        </a:graphic>
      </p:graphicFrame>
    </p:spTree>
    <p:extLst>
      <p:ext uri="{BB962C8B-B14F-4D97-AF65-F5344CB8AC3E}">
        <p14:creationId xmlns:p14="http://schemas.microsoft.com/office/powerpoint/2010/main" val="273266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5638800" cy="5257800"/>
          </a:xfrm>
        </p:spPr>
        <p:txBody>
          <a:bodyPr>
            <a:normAutofit/>
          </a:bodyPr>
          <a:lstStyle/>
          <a:p>
            <a:r>
              <a:rPr lang="en-US" b="1" i="1" dirty="0">
                <a:solidFill>
                  <a:schemeClr val="bg1"/>
                </a:solidFill>
              </a:rPr>
              <a:t>“To the delight of the atheist and the concern of the pious however, </a:t>
            </a:r>
            <a:r>
              <a:rPr lang="en-US" b="1" i="1" dirty="0" err="1">
                <a:solidFill>
                  <a:schemeClr val="bg1"/>
                </a:solidFill>
              </a:rPr>
              <a:t>Aronofsky's</a:t>
            </a:r>
            <a:r>
              <a:rPr lang="en-US" b="1" i="1" dirty="0">
                <a:solidFill>
                  <a:schemeClr val="bg1"/>
                </a:solidFill>
              </a:rPr>
              <a:t> film is pushing an environmentalist rather than religious agenda.” </a:t>
            </a:r>
            <a:r>
              <a:rPr lang="en-US" b="1" i="1" dirty="0" smtClean="0">
                <a:solidFill>
                  <a:schemeClr val="bg1"/>
                </a:solidFill>
              </a:rPr>
              <a:t>…"</a:t>
            </a:r>
            <a:r>
              <a:rPr lang="en-US" b="1" i="1" dirty="0">
                <a:solidFill>
                  <a:schemeClr val="bg1"/>
                </a:solidFill>
              </a:rPr>
              <a:t>the least biblical </a:t>
            </a:r>
            <a:r>
              <a:rPr lang="en-US" b="1" i="1" dirty="0" err="1">
                <a:solidFill>
                  <a:schemeClr val="bg1"/>
                </a:solidFill>
              </a:rPr>
              <a:t>biblical</a:t>
            </a:r>
            <a:r>
              <a:rPr lang="en-US" b="1" i="1" dirty="0">
                <a:solidFill>
                  <a:schemeClr val="bg1"/>
                </a:solidFill>
              </a:rPr>
              <a:t> film ever made", and sees its protagonist (played by Russell Crowe) as the "first environmentalist". </a:t>
            </a:r>
            <a:r>
              <a:rPr lang="en-US" b="1" i="1" dirty="0" smtClean="0">
                <a:solidFill>
                  <a:schemeClr val="bg1"/>
                </a:solidFill>
              </a:rPr>
              <a:t>  </a:t>
            </a:r>
            <a:r>
              <a:rPr lang="en-US" b="1" dirty="0" smtClean="0">
                <a:solidFill>
                  <a:schemeClr val="bg1"/>
                </a:solidFill>
              </a:rPr>
              <a:t>Independent.co.uk</a:t>
            </a:r>
            <a:endParaRPr lang="en-US" b="1" dirty="0">
              <a:solidFill>
                <a:schemeClr val="bg1"/>
              </a:solidFill>
            </a:endParaRPr>
          </a:p>
        </p:txBody>
      </p:sp>
      <p:sp>
        <p:nvSpPr>
          <p:cNvPr id="4" name="Title 3"/>
          <p:cNvSpPr>
            <a:spLocks noGrp="1"/>
          </p:cNvSpPr>
          <p:nvPr>
            <p:ph type="title"/>
          </p:nvPr>
        </p:nvSpPr>
        <p:spPr/>
        <p:txBody>
          <a:bodyPr/>
          <a:lstStyle/>
          <a:p>
            <a:r>
              <a:rPr lang="en-US" dirty="0" smtClean="0"/>
              <a:t>Darren </a:t>
            </a:r>
            <a:r>
              <a:rPr lang="en-US" dirty="0" err="1" smtClean="0"/>
              <a:t>Aronofsky</a:t>
            </a:r>
            <a:endParaRPr lang="en-US" dirty="0"/>
          </a:p>
        </p:txBody>
      </p:sp>
    </p:spTree>
    <p:extLst>
      <p:ext uri="{BB962C8B-B14F-4D97-AF65-F5344CB8AC3E}">
        <p14:creationId xmlns:p14="http://schemas.microsoft.com/office/powerpoint/2010/main" val="148780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0480162"/>
              </p:ext>
            </p:extLst>
          </p:nvPr>
        </p:nvGraphicFramePr>
        <p:xfrm>
          <a:off x="457200" y="1600200"/>
          <a:ext cx="8229600" cy="323850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Humans ruining the environment</a:t>
                      </a:r>
                      <a:endParaRPr lang="en-US" sz="28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92085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2209800"/>
            <a:ext cx="8839198" cy="4648200"/>
          </a:xfrm>
        </p:spPr>
        <p:txBody>
          <a:bodyPr>
            <a:noAutofit/>
          </a:bodyPr>
          <a:lstStyle/>
          <a:p>
            <a:pPr marL="137160" indent="0">
              <a:buNone/>
            </a:pPr>
            <a:r>
              <a:rPr lang="en-US" sz="3200" b="1" i="1" dirty="0">
                <a:solidFill>
                  <a:schemeClr val="bg1"/>
                </a:solidFill>
              </a:rPr>
              <a:t>“As Christian consensus dies, there are not many sociological alternatives....  In the days of a more Christian culture, a lone individual with the Bible could judge and warn society, regardless of the majority vote, because there was an absolute by which to judge. ... But to the extent that the Christian consensus is gone, this absolute is gone as a social force.....  Some group of some person will fill the vacuum. </a:t>
            </a:r>
            <a:endParaRPr lang="en-US" sz="3200" b="1" dirty="0">
              <a:solidFill>
                <a:schemeClr val="bg1"/>
              </a:solidFill>
            </a:endParaRPr>
          </a:p>
        </p:txBody>
      </p:sp>
      <p:pic>
        <p:nvPicPr>
          <p:cNvPr id="3074" name="Picture 2" descr="http://www.go2rpi.com/images/HOW_LIVE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1"/>
            <a:ext cx="4876800" cy="18062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veritasdomain.files.wordpress.com/2011/11/francis_schaeff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6208" y="325437"/>
            <a:ext cx="1995391" cy="1709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42920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2209800"/>
            <a:ext cx="8839198" cy="4648200"/>
          </a:xfrm>
        </p:spPr>
        <p:txBody>
          <a:bodyPr>
            <a:noAutofit/>
          </a:bodyPr>
          <a:lstStyle/>
          <a:p>
            <a:pPr marL="137160" indent="0">
              <a:buNone/>
            </a:pPr>
            <a:r>
              <a:rPr lang="en-US" sz="3200" b="1" i="1" dirty="0">
                <a:solidFill>
                  <a:schemeClr val="bg1"/>
                </a:solidFill>
              </a:rPr>
              <a:t>The central message of biblical Christianity is the possibility of men and women approaching God through the work of Christ.  But the message also has secondary results, among them the unusual and wide freedoms which biblical Christianity gave to countries where it supplied the consensus. </a:t>
            </a:r>
            <a:endParaRPr lang="en-US" sz="3200" b="1" dirty="0">
              <a:solidFill>
                <a:schemeClr val="bg1"/>
              </a:solidFill>
            </a:endParaRPr>
          </a:p>
        </p:txBody>
      </p:sp>
      <p:pic>
        <p:nvPicPr>
          <p:cNvPr id="3074" name="Picture 2" descr="http://www.go2rpi.com/images/HOW_LIVE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1"/>
            <a:ext cx="4876800" cy="18062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veritasdomain.files.wordpress.com/2011/11/francis_schaeff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6208" y="325437"/>
            <a:ext cx="1995391" cy="1709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13757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2209800"/>
            <a:ext cx="8839198" cy="4648200"/>
          </a:xfrm>
        </p:spPr>
        <p:txBody>
          <a:bodyPr>
            <a:noAutofit/>
          </a:bodyPr>
          <a:lstStyle/>
          <a:p>
            <a:pPr marL="137160" indent="0">
              <a:buNone/>
            </a:pPr>
            <a:r>
              <a:rPr lang="en-US" sz="3200" b="1" i="1" dirty="0">
                <a:solidFill>
                  <a:schemeClr val="bg1"/>
                </a:solidFill>
              </a:rPr>
              <a:t>When these freedoms are separated from the Christian base, however, they become a force of destruction leading to chaos.  When this happens, as it has today, then, to quote Eric Hoffer, “When freedom destroys order, the yearning for order will destroy </a:t>
            </a:r>
            <a:r>
              <a:rPr lang="en-US" sz="3200" b="1" i="1" dirty="0" smtClean="0">
                <a:solidFill>
                  <a:schemeClr val="bg1"/>
                </a:solidFill>
              </a:rPr>
              <a:t>freedom</a:t>
            </a:r>
            <a:endParaRPr lang="en-US" sz="3200" b="1" dirty="0">
              <a:solidFill>
                <a:schemeClr val="bg1"/>
              </a:solidFill>
            </a:endParaRPr>
          </a:p>
        </p:txBody>
      </p:sp>
      <p:pic>
        <p:nvPicPr>
          <p:cNvPr id="3074" name="Picture 2" descr="http://www.go2rpi.com/images/HOW_LIVE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1"/>
            <a:ext cx="4876800" cy="18062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veritasdomain.files.wordpress.com/2011/11/francis_schaeff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6208" y="325437"/>
            <a:ext cx="1995391" cy="1709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42153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2209800"/>
            <a:ext cx="8839198" cy="4648200"/>
          </a:xfrm>
        </p:spPr>
        <p:txBody>
          <a:bodyPr>
            <a:noAutofit/>
          </a:bodyPr>
          <a:lstStyle/>
          <a:p>
            <a:pPr marL="137160" indent="0">
              <a:buNone/>
            </a:pPr>
            <a:r>
              <a:rPr lang="en-US" sz="3200" b="1" i="1" dirty="0">
                <a:solidFill>
                  <a:schemeClr val="bg1"/>
                </a:solidFill>
              </a:rPr>
              <a:t>At that point ..... [Authoritarianism] .... will gradually [increase] so that [society] will not go on to chaos.  And most people will accept it - from the desire for personal peace and affluence, from apathy, and from the yearning for order to assure the functioning of some political system, business and the affairs of daily life. </a:t>
            </a:r>
            <a:endParaRPr lang="en-US" sz="3200" b="1" dirty="0">
              <a:solidFill>
                <a:schemeClr val="bg1"/>
              </a:solidFill>
            </a:endParaRPr>
          </a:p>
        </p:txBody>
      </p:sp>
      <p:pic>
        <p:nvPicPr>
          <p:cNvPr id="3074" name="Picture 2" descr="http://www.go2rpi.com/images/HOW_LIVE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1"/>
            <a:ext cx="4876800" cy="180622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veritasdomain.files.wordpress.com/2011/11/francis_schaeff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6208" y="325437"/>
            <a:ext cx="1995391" cy="1709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28859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41095343"/>
              </p:ext>
            </p:extLst>
          </p:nvPr>
        </p:nvGraphicFramePr>
        <p:xfrm>
          <a:off x="457200" y="1600200"/>
          <a:ext cx="8229600" cy="323850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Humans ruining the environment</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Wickedness.  Gen 6:5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Corruption, violence.  Gen 6:11-13</a:t>
                      </a:r>
                    </a:p>
                    <a:p>
                      <a:endParaRPr lang="en-US" dirty="0"/>
                    </a:p>
                  </a:txBody>
                  <a:tcPr/>
                </a:tc>
              </a:tr>
            </a:tbl>
          </a:graphicData>
        </a:graphic>
      </p:graphicFrame>
    </p:spTree>
    <p:extLst>
      <p:ext uri="{BB962C8B-B14F-4D97-AF65-F5344CB8AC3E}">
        <p14:creationId xmlns:p14="http://schemas.microsoft.com/office/powerpoint/2010/main" val="226700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People?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5717102"/>
              </p:ext>
            </p:extLst>
          </p:nvPr>
        </p:nvGraphicFramePr>
        <p:xfrm>
          <a:off x="457200" y="1600200"/>
          <a:ext cx="8229600" cy="3413760"/>
        </p:xfrm>
        <a:graphic>
          <a:graphicData uri="http://schemas.openxmlformats.org/drawingml/2006/table">
            <a:tbl>
              <a:tblPr firstRow="1" bandRow="1">
                <a:tableStyleId>{073A0DAA-6AF3-43AB-8588-CEC1D06C72B9}</a:tableStyleId>
              </a:tblPr>
              <a:tblGrid>
                <a:gridCol w="4114800"/>
                <a:gridCol w="4114800"/>
              </a:tblGrid>
              <a:tr h="914400">
                <a:tc>
                  <a:txBody>
                    <a:bodyPr/>
                    <a:lstStyle/>
                    <a:p>
                      <a:pPr algn="ctr"/>
                      <a:r>
                        <a:rPr lang="en-US" sz="3600" dirty="0" smtClean="0"/>
                        <a:t>“Noah” film</a:t>
                      </a:r>
                      <a:endParaRPr lang="en-US" sz="3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mn-lt"/>
                        </a:rPr>
                        <a:t>Bible</a:t>
                      </a:r>
                    </a:p>
                    <a:p>
                      <a:endParaRPr lang="en-US" dirty="0"/>
                    </a:p>
                  </a:txBody>
                  <a:tcPr/>
                </a:tc>
              </a:tr>
              <a:tr h="2324100">
                <a:tc>
                  <a:txBody>
                    <a:bodyPr/>
                    <a:lstStyle/>
                    <a:p>
                      <a:r>
                        <a:rPr lang="en-US" sz="2800" dirty="0" smtClean="0"/>
                        <a:t>Seven</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Eight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Genesis 7:6; 8:16-18; 9:1-, 8-9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1 Peter 3:20; 2 Peter 2:4-5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mn-lt"/>
                        </a:rPr>
                        <a:t>Hebrews 11:7</a:t>
                      </a:r>
                    </a:p>
                    <a:p>
                      <a:endParaRPr lang="en-US" dirty="0"/>
                    </a:p>
                  </a:txBody>
                  <a:tcPr/>
                </a:tc>
              </a:tr>
            </a:tbl>
          </a:graphicData>
        </a:graphic>
      </p:graphicFrame>
    </p:spTree>
    <p:extLst>
      <p:ext uri="{BB962C8B-B14F-4D97-AF65-F5344CB8AC3E}">
        <p14:creationId xmlns:p14="http://schemas.microsoft.com/office/powerpoint/2010/main" val="390656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798</TotalTime>
  <Words>494</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Why “Noah?”</vt:lpstr>
      <vt:lpstr>Darren Aronofsky</vt:lpstr>
      <vt:lpstr>Flood</vt:lpstr>
      <vt:lpstr>PowerPoint Presentation</vt:lpstr>
      <vt:lpstr>PowerPoint Presentation</vt:lpstr>
      <vt:lpstr>PowerPoint Presentation</vt:lpstr>
      <vt:lpstr>PowerPoint Presentation</vt:lpstr>
      <vt:lpstr>Flood</vt:lpstr>
      <vt:lpstr>How Many People?</vt:lpstr>
      <vt:lpstr>The God of Noah?</vt:lpstr>
      <vt:lpstr>“Sons of God,” Nephilim</vt:lpstr>
      <vt:lpstr>Was the Flood Real?</vt:lpstr>
      <vt:lpstr>Evidence for the Flood</vt:lpstr>
      <vt:lpstr>PowerPoint Presentation</vt:lpstr>
      <vt:lpstr>Message of Noah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dc:creator>
  <cp:lastModifiedBy>Paul</cp:lastModifiedBy>
  <cp:revision>6</cp:revision>
  <dcterms:created xsi:type="dcterms:W3CDTF">2014-04-05T23:17:29Z</dcterms:created>
  <dcterms:modified xsi:type="dcterms:W3CDTF">2014-04-07T15:13:40Z</dcterms:modified>
</cp:coreProperties>
</file>