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9"/>
  </p:handoutMasterIdLst>
  <p:sldIdLst>
    <p:sldId id="258" r:id="rId2"/>
    <p:sldId id="290" r:id="rId3"/>
    <p:sldId id="301" r:id="rId4"/>
    <p:sldId id="300" r:id="rId5"/>
    <p:sldId id="302" r:id="rId6"/>
    <p:sldId id="296" r:id="rId7"/>
    <p:sldId id="303" r:id="rId8"/>
  </p:sldIdLst>
  <p:sldSz cx="9144000" cy="6858000" type="screen4x3"/>
  <p:notesSz cx="7077075" cy="9385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585" autoAdjust="0"/>
  </p:normalViewPr>
  <p:slideViewPr>
    <p:cSldViewPr>
      <p:cViewPr varScale="1">
        <p:scale>
          <a:sx n="92" d="100"/>
          <a:sy n="92" d="100"/>
        </p:scale>
        <p:origin x="-38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9265"/>
          </a:xfrm>
          <a:prstGeom prst="rect">
            <a:avLst/>
          </a:prstGeom>
        </p:spPr>
        <p:txBody>
          <a:bodyPr vert="horz" lIns="94064" tIns="47032" rIns="94064" bIns="4703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69265"/>
          </a:xfrm>
          <a:prstGeom prst="rect">
            <a:avLst/>
          </a:prstGeom>
        </p:spPr>
        <p:txBody>
          <a:bodyPr vert="horz" lIns="94064" tIns="47032" rIns="94064" bIns="47032" rtlCol="0"/>
          <a:lstStyle>
            <a:lvl1pPr algn="r">
              <a:defRPr sz="1200"/>
            </a:lvl1pPr>
          </a:lstStyle>
          <a:p>
            <a:fld id="{C8852F4E-5C88-4A19-9EF2-88156A2D031E}" type="datetimeFigureOut">
              <a:rPr lang="en-US" smtClean="0"/>
              <a:t>3/30/2014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4406"/>
            <a:ext cx="3066733" cy="469265"/>
          </a:xfrm>
          <a:prstGeom prst="rect">
            <a:avLst/>
          </a:prstGeom>
        </p:spPr>
        <p:txBody>
          <a:bodyPr vert="horz" lIns="94064" tIns="47032" rIns="94064" bIns="4703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914406"/>
            <a:ext cx="3066733" cy="469265"/>
          </a:xfrm>
          <a:prstGeom prst="rect">
            <a:avLst/>
          </a:prstGeom>
        </p:spPr>
        <p:txBody>
          <a:bodyPr vert="horz" lIns="94064" tIns="47032" rIns="94064" bIns="47032" rtlCol="0" anchor="b"/>
          <a:lstStyle>
            <a:lvl1pPr algn="r">
              <a:defRPr sz="1200"/>
            </a:lvl1pPr>
          </a:lstStyle>
          <a:p>
            <a:fld id="{A3106E27-08B3-48BF-A3E2-861E8CAE9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4419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3E855-06B5-40CC-81F2-B3542EE8CE11}" type="datetimeFigureOut">
              <a:rPr lang="en-US" smtClean="0"/>
              <a:t>3/30/2014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7B7EA-B563-4CDF-BE45-A0ED96E87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205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3E855-06B5-40CC-81F2-B3542EE8CE11}" type="datetimeFigureOut">
              <a:rPr lang="en-US" smtClean="0"/>
              <a:t>3/30/2014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7B7EA-B563-4CDF-BE45-A0ED96E87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246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3E855-06B5-40CC-81F2-B3542EE8CE11}" type="datetimeFigureOut">
              <a:rPr lang="en-US" smtClean="0"/>
              <a:t>3/30/2014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7B7EA-B563-4CDF-BE45-A0ED96E87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407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3E855-06B5-40CC-81F2-B3542EE8CE11}" type="datetimeFigureOut">
              <a:rPr lang="en-US" smtClean="0"/>
              <a:t>3/30/2014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7B7EA-B563-4CDF-BE45-A0ED96E87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587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3E855-06B5-40CC-81F2-B3542EE8CE11}" type="datetimeFigureOut">
              <a:rPr lang="en-US" smtClean="0"/>
              <a:t>3/30/2014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7B7EA-B563-4CDF-BE45-A0ED96E87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51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3E855-06B5-40CC-81F2-B3542EE8CE11}" type="datetimeFigureOut">
              <a:rPr lang="en-US" smtClean="0"/>
              <a:t>3/30/2014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7B7EA-B563-4CDF-BE45-A0ED96E87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552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3E855-06B5-40CC-81F2-B3542EE8CE11}" type="datetimeFigureOut">
              <a:rPr lang="en-US" smtClean="0"/>
              <a:t>3/30/2014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7B7EA-B563-4CDF-BE45-A0ED96E87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873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3E855-06B5-40CC-81F2-B3542EE8CE11}" type="datetimeFigureOut">
              <a:rPr lang="en-US" smtClean="0"/>
              <a:t>3/30/2014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7B7EA-B563-4CDF-BE45-A0ED96E87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002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3E855-06B5-40CC-81F2-B3542EE8CE11}" type="datetimeFigureOut">
              <a:rPr lang="en-US" smtClean="0"/>
              <a:t>3/30/2014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7B7EA-B563-4CDF-BE45-A0ED96E87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824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3E855-06B5-40CC-81F2-B3542EE8CE11}" type="datetimeFigureOut">
              <a:rPr lang="en-US" smtClean="0"/>
              <a:t>3/30/2014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7B7EA-B563-4CDF-BE45-A0ED96E87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216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3E855-06B5-40CC-81F2-B3542EE8CE11}" type="datetimeFigureOut">
              <a:rPr lang="en-US" smtClean="0"/>
              <a:t>3/30/2014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7B7EA-B563-4CDF-BE45-A0ED96E87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390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03E855-06B5-40CC-81F2-B3542EE8CE11}" type="datetimeFigureOut">
              <a:rPr lang="en-US" smtClean="0"/>
              <a:t>3/30/2014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A7B7EA-B563-4CDF-BE45-A0ED96E87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597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914400" y="3505200"/>
            <a:ext cx="7543800" cy="1470025"/>
          </a:xfrm>
        </p:spPr>
        <p:txBody>
          <a:bodyPr>
            <a:noAutofit/>
          </a:bodyPr>
          <a:lstStyle/>
          <a:p>
            <a:r>
              <a:rPr lang="en-US" sz="6600" dirty="0" smtClean="0">
                <a:latin typeface="Copperplate Gothic Bold" panose="020E0705020206020404" pitchFamily="34" charset="0"/>
              </a:rPr>
              <a:t>Mercy Triumphs!</a:t>
            </a:r>
            <a:r>
              <a:rPr lang="en-US" sz="6600" dirty="0" smtClean="0">
                <a:latin typeface="Copperplate Gothic Bold" panose="020E0705020206020404" pitchFamily="34" charset="0"/>
              </a:rPr>
              <a:t/>
            </a:r>
            <a:br>
              <a:rPr lang="en-US" sz="6600" dirty="0" smtClean="0">
                <a:latin typeface="Copperplate Gothic Bold" panose="020E0705020206020404" pitchFamily="34" charset="0"/>
              </a:rPr>
            </a:br>
            <a:r>
              <a:rPr lang="en-US" sz="6600" dirty="0" smtClean="0">
                <a:latin typeface="Copperplate Gothic Bold" panose="020E0705020206020404" pitchFamily="34" charset="0"/>
              </a:rPr>
              <a:t/>
            </a:r>
            <a:br>
              <a:rPr lang="en-US" sz="6600" dirty="0" smtClean="0">
                <a:latin typeface="Copperplate Gothic Bold" panose="020E0705020206020404" pitchFamily="34" charset="0"/>
              </a:rPr>
            </a:br>
            <a:r>
              <a:rPr lang="en-US" sz="4000" dirty="0" smtClean="0">
                <a:latin typeface="Copperplate Gothic Bold" panose="020E0705020206020404" pitchFamily="34" charset="0"/>
              </a:rPr>
              <a:t>James 2:10-13</a:t>
            </a:r>
            <a:r>
              <a:rPr lang="en-US" sz="4000" dirty="0" smtClean="0">
                <a:latin typeface="Copperplate Gothic Bold" panose="020E0705020206020404" pitchFamily="34" charset="0"/>
              </a:rPr>
              <a:t/>
            </a:r>
            <a:br>
              <a:rPr lang="en-US" sz="4000" dirty="0" smtClean="0">
                <a:latin typeface="Copperplate Gothic Bold" panose="020E0705020206020404" pitchFamily="34" charset="0"/>
              </a:rPr>
            </a:br>
            <a:r>
              <a:rPr lang="en-US" sz="4000" dirty="0" smtClean="0">
                <a:latin typeface="Copperplate Gothic Bold" panose="020E0705020206020404" pitchFamily="34" charset="0"/>
              </a:rPr>
              <a:t/>
            </a:r>
            <a:br>
              <a:rPr lang="en-US" sz="4000" dirty="0" smtClean="0">
                <a:latin typeface="Copperplate Gothic Bold" panose="020E0705020206020404" pitchFamily="34" charset="0"/>
              </a:rPr>
            </a:br>
            <a:endParaRPr lang="en-US" sz="6600" dirty="0">
              <a:latin typeface="Copperplate Gothic Bold" panose="020E07050202060204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569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74638"/>
            <a:ext cx="72390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God Treats Us With Mercy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600200"/>
            <a:ext cx="5562600" cy="4525963"/>
          </a:xfrm>
        </p:spPr>
        <p:txBody>
          <a:bodyPr/>
          <a:lstStyle/>
          <a:p>
            <a:r>
              <a:rPr lang="en-US" b="1" dirty="0" smtClean="0"/>
              <a:t>James 2:13; 5:11; Daniel 9:9; Ephesians 2:4</a:t>
            </a:r>
          </a:p>
          <a:p>
            <a:r>
              <a:rPr lang="en-US" b="1" dirty="0" smtClean="0"/>
              <a:t>Mercy in the Old Testament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19792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74638"/>
            <a:ext cx="72390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JAMES:  Mercy vs. Law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7632707"/>
              </p:ext>
            </p:extLst>
          </p:nvPr>
        </p:nvGraphicFramePr>
        <p:xfrm>
          <a:off x="0" y="1600200"/>
          <a:ext cx="9144000" cy="5257800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4533900"/>
                <a:gridCol w="4610100"/>
              </a:tblGrid>
              <a:tr h="112667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MERCY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LAW</a:t>
                      </a:r>
                      <a:endParaRPr lang="en-US" sz="3200" dirty="0"/>
                    </a:p>
                  </a:txBody>
                  <a:tcPr/>
                </a:tc>
              </a:tr>
              <a:tr h="1194955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1:25</a:t>
                      </a:r>
                      <a:r>
                        <a:rPr lang="en-US" sz="3200" baseline="0" dirty="0" smtClean="0"/>
                        <a:t> “Law of Liberty” (2x)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2:9 “Convicted by the Law”</a:t>
                      </a:r>
                      <a:endParaRPr lang="en-US" sz="3200" dirty="0"/>
                    </a:p>
                  </a:txBody>
                  <a:tcPr/>
                </a:tc>
              </a:tr>
              <a:tr h="1194955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2:8 “Royal Law”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2:10</a:t>
                      </a:r>
                      <a:r>
                        <a:rPr lang="en-US" sz="3200" baseline="0" dirty="0" smtClean="0"/>
                        <a:t> “Keeps the whole Law”</a:t>
                      </a:r>
                      <a:endParaRPr lang="en-US" sz="3200" dirty="0"/>
                    </a:p>
                  </a:txBody>
                  <a:tcPr/>
                </a:tc>
              </a:tr>
              <a:tr h="1741219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2:12 “Law of Liberty”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4:11 (4x) “you</a:t>
                      </a:r>
                      <a:r>
                        <a:rPr lang="en-US" sz="3200" baseline="0" dirty="0" smtClean="0"/>
                        <a:t> are not a doer of the law but a judge” </a:t>
                      </a:r>
                      <a:endParaRPr lang="en-US" sz="3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6149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How Did James’ Audience View the Law?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600200"/>
            <a:ext cx="7239000" cy="4525963"/>
          </a:xfrm>
        </p:spPr>
        <p:txBody>
          <a:bodyPr/>
          <a:lstStyle/>
          <a:p>
            <a:r>
              <a:rPr lang="en-US" b="1" dirty="0" smtClean="0"/>
              <a:t>Avoid the Big Sins</a:t>
            </a:r>
          </a:p>
          <a:p>
            <a:r>
              <a:rPr lang="en-US" b="1" dirty="0" smtClean="0"/>
              <a:t>Do more good than bad</a:t>
            </a:r>
          </a:p>
          <a:p>
            <a:r>
              <a:rPr lang="en-US" b="1" dirty="0" smtClean="0"/>
              <a:t>Go to Church</a:t>
            </a:r>
          </a:p>
          <a:p>
            <a:r>
              <a:rPr lang="en-US" b="1" dirty="0" smtClean="0"/>
              <a:t>Religious Ritual</a:t>
            </a:r>
            <a:endParaRPr lang="en-US" b="1" dirty="0"/>
          </a:p>
        </p:txBody>
      </p:sp>
      <p:pic>
        <p:nvPicPr>
          <p:cNvPr id="1028" name="Picture 4" descr="http://googlinggod.com/wp-content/uploads/2011/11/pharise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3" t="4505" r="2340" b="3919"/>
          <a:stretch/>
        </p:blipFill>
        <p:spPr bwMode="auto">
          <a:xfrm>
            <a:off x="4457700" y="3971815"/>
            <a:ext cx="4686300" cy="288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4564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Today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600200"/>
            <a:ext cx="7239000" cy="4525963"/>
          </a:xfrm>
        </p:spPr>
        <p:txBody>
          <a:bodyPr/>
          <a:lstStyle/>
          <a:p>
            <a:r>
              <a:rPr lang="en-US" b="1" dirty="0" smtClean="0"/>
              <a:t>Avoid the Big Sins</a:t>
            </a:r>
          </a:p>
          <a:p>
            <a:r>
              <a:rPr lang="en-US" b="1" dirty="0" smtClean="0"/>
              <a:t>Do more good than bad</a:t>
            </a:r>
          </a:p>
          <a:p>
            <a:r>
              <a:rPr lang="en-US" b="1" dirty="0" smtClean="0"/>
              <a:t>Go to Church</a:t>
            </a:r>
          </a:p>
          <a:p>
            <a:r>
              <a:rPr lang="en-US" b="1" dirty="0" smtClean="0"/>
              <a:t>Religious Ritual</a:t>
            </a:r>
            <a:endParaRPr lang="en-US" b="1" dirty="0"/>
          </a:p>
        </p:txBody>
      </p:sp>
      <p:pic>
        <p:nvPicPr>
          <p:cNvPr id="2050" name="Picture 2" descr="http://www.momlogic.com/images/woman-wearing-cross-2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114800"/>
            <a:ext cx="2381250" cy="23812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media-cache-ak0.pinimg.com/736x/71/94/90/71949072f54bfc4f2f64b4c7157ac7a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111336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1000funfacts.com/wp-content/uploads/2011/01/Hebrew-Tattoo-for-Arm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2" r="18881"/>
          <a:stretch/>
        </p:blipFill>
        <p:spPr bwMode="auto">
          <a:xfrm>
            <a:off x="6151418" y="4111336"/>
            <a:ext cx="2369127" cy="2438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5951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1143000"/>
          </a:xfrm>
        </p:spPr>
        <p:txBody>
          <a:bodyPr/>
          <a:lstStyle/>
          <a:p>
            <a:r>
              <a:rPr lang="en-US" b="1" dirty="0" smtClean="0"/>
              <a:t>Mercy Received = Mercy Given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600200"/>
            <a:ext cx="5943600" cy="4525963"/>
          </a:xfrm>
        </p:spPr>
        <p:txBody>
          <a:bodyPr/>
          <a:lstStyle/>
          <a:p>
            <a:r>
              <a:rPr lang="en-US" b="1" dirty="0" smtClean="0"/>
              <a:t>Two examples of Mercy</a:t>
            </a:r>
          </a:p>
          <a:p>
            <a:r>
              <a:rPr lang="en-US" b="1" dirty="0" smtClean="0"/>
              <a:t>Two examples of Law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48090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1143000"/>
          </a:xfrm>
        </p:spPr>
        <p:txBody>
          <a:bodyPr/>
          <a:lstStyle/>
          <a:p>
            <a:r>
              <a:rPr lang="en-US" b="1" dirty="0" smtClean="0"/>
              <a:t>Reasons Mercy Triumphs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600200"/>
            <a:ext cx="5943600" cy="4525963"/>
          </a:xfrm>
        </p:spPr>
        <p:txBody>
          <a:bodyPr/>
          <a:lstStyle/>
          <a:p>
            <a:r>
              <a:rPr lang="en-US" b="1" dirty="0" smtClean="0"/>
              <a:t>God’s mercy to us</a:t>
            </a:r>
          </a:p>
          <a:p>
            <a:r>
              <a:rPr lang="en-US" b="1" dirty="0" smtClean="0"/>
              <a:t>In condemning others, we condemn ourselves</a:t>
            </a:r>
          </a:p>
          <a:p>
            <a:r>
              <a:rPr lang="en-US" b="1" dirty="0" smtClean="0"/>
              <a:t>We understand our need for mercy</a:t>
            </a:r>
          </a:p>
          <a:p>
            <a:r>
              <a:rPr lang="en-US" b="1" dirty="0" smtClean="0"/>
              <a:t>Mercy motivates</a:t>
            </a:r>
          </a:p>
          <a:p>
            <a:r>
              <a:rPr lang="en-US" b="1" dirty="0" smtClean="0"/>
              <a:t>Mercy is greater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63191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4617</TotalTime>
  <Words>158</Words>
  <Application>Microsoft Office PowerPoint</Application>
  <PresentationFormat>On-screen Show (4:3)</PresentationFormat>
  <Paragraphs>32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Mercy Triumphs!  James 2:10-13  </vt:lpstr>
      <vt:lpstr>God Treats Us With Mercy</vt:lpstr>
      <vt:lpstr>JAMES:  Mercy vs. Law</vt:lpstr>
      <vt:lpstr>How Did James’ Audience View the Law?</vt:lpstr>
      <vt:lpstr>Today</vt:lpstr>
      <vt:lpstr>Mercy Received = Mercy Given</vt:lpstr>
      <vt:lpstr>Reasons Mercy Triumphs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</dc:creator>
  <cp:lastModifiedBy>Paul</cp:lastModifiedBy>
  <cp:revision>43</cp:revision>
  <cp:lastPrinted>2014-03-16T12:45:50Z</cp:lastPrinted>
  <dcterms:created xsi:type="dcterms:W3CDTF">2014-01-11T20:49:43Z</dcterms:created>
  <dcterms:modified xsi:type="dcterms:W3CDTF">2014-03-30T14:05:23Z</dcterms:modified>
</cp:coreProperties>
</file>