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0"/>
  </p:handoutMasterIdLst>
  <p:sldIdLst>
    <p:sldId id="258" r:id="rId2"/>
    <p:sldId id="289" r:id="rId3"/>
    <p:sldId id="290" r:id="rId4"/>
    <p:sldId id="291" r:id="rId5"/>
    <p:sldId id="296" r:id="rId6"/>
    <p:sldId id="297" r:id="rId7"/>
    <p:sldId id="298" r:id="rId8"/>
    <p:sldId id="299" r:id="rId9"/>
  </p:sldIdLst>
  <p:sldSz cx="9144000" cy="6858000" type="screen4x3"/>
  <p:notesSz cx="7077075" cy="9385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585" autoAdjust="0"/>
  </p:normalViewPr>
  <p:slideViewPr>
    <p:cSldViewPr>
      <p:cViewPr varScale="1">
        <p:scale>
          <a:sx n="92" d="100"/>
          <a:sy n="92" d="100"/>
        </p:scale>
        <p:origin x="-38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265"/>
          </a:xfrm>
          <a:prstGeom prst="rect">
            <a:avLst/>
          </a:prstGeom>
        </p:spPr>
        <p:txBody>
          <a:bodyPr vert="horz" lIns="94064" tIns="47032" rIns="94064" bIns="4703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9265"/>
          </a:xfrm>
          <a:prstGeom prst="rect">
            <a:avLst/>
          </a:prstGeom>
        </p:spPr>
        <p:txBody>
          <a:bodyPr vert="horz" lIns="94064" tIns="47032" rIns="94064" bIns="47032" rtlCol="0"/>
          <a:lstStyle>
            <a:lvl1pPr algn="r">
              <a:defRPr sz="1200"/>
            </a:lvl1pPr>
          </a:lstStyle>
          <a:p>
            <a:fld id="{C8852F4E-5C88-4A19-9EF2-88156A2D031E}" type="datetimeFigureOut">
              <a:rPr lang="en-US" smtClean="0"/>
              <a:t>3/16/2014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4406"/>
            <a:ext cx="3066733" cy="469265"/>
          </a:xfrm>
          <a:prstGeom prst="rect">
            <a:avLst/>
          </a:prstGeom>
        </p:spPr>
        <p:txBody>
          <a:bodyPr vert="horz" lIns="94064" tIns="47032" rIns="94064" bIns="4703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914406"/>
            <a:ext cx="3066733" cy="469265"/>
          </a:xfrm>
          <a:prstGeom prst="rect">
            <a:avLst/>
          </a:prstGeom>
        </p:spPr>
        <p:txBody>
          <a:bodyPr vert="horz" lIns="94064" tIns="47032" rIns="94064" bIns="47032" rtlCol="0" anchor="b"/>
          <a:lstStyle>
            <a:lvl1pPr algn="r">
              <a:defRPr sz="1200"/>
            </a:lvl1pPr>
          </a:lstStyle>
          <a:p>
            <a:fld id="{A3106E27-08B3-48BF-A3E2-861E8CAE9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4419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3E855-06B5-40CC-81F2-B3542EE8CE11}" type="datetimeFigureOut">
              <a:rPr lang="en-US" smtClean="0"/>
              <a:t>3/16/2014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7B7EA-B563-4CDF-BE45-A0ED96E87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205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3E855-06B5-40CC-81F2-B3542EE8CE11}" type="datetimeFigureOut">
              <a:rPr lang="en-US" smtClean="0"/>
              <a:t>3/16/2014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7B7EA-B563-4CDF-BE45-A0ED96E87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246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3E855-06B5-40CC-81F2-B3542EE8CE11}" type="datetimeFigureOut">
              <a:rPr lang="en-US" smtClean="0"/>
              <a:t>3/16/2014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7B7EA-B563-4CDF-BE45-A0ED96E87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407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3E855-06B5-40CC-81F2-B3542EE8CE11}" type="datetimeFigureOut">
              <a:rPr lang="en-US" smtClean="0"/>
              <a:t>3/16/2014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7B7EA-B563-4CDF-BE45-A0ED96E87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587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3E855-06B5-40CC-81F2-B3542EE8CE11}" type="datetimeFigureOut">
              <a:rPr lang="en-US" smtClean="0"/>
              <a:t>3/16/2014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7B7EA-B563-4CDF-BE45-A0ED96E87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51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3E855-06B5-40CC-81F2-B3542EE8CE11}" type="datetimeFigureOut">
              <a:rPr lang="en-US" smtClean="0"/>
              <a:t>3/16/2014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7B7EA-B563-4CDF-BE45-A0ED96E87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552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3E855-06B5-40CC-81F2-B3542EE8CE11}" type="datetimeFigureOut">
              <a:rPr lang="en-US" smtClean="0"/>
              <a:t>3/16/2014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7B7EA-B563-4CDF-BE45-A0ED96E87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873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3E855-06B5-40CC-81F2-B3542EE8CE11}" type="datetimeFigureOut">
              <a:rPr lang="en-US" smtClean="0"/>
              <a:t>3/16/2014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7B7EA-B563-4CDF-BE45-A0ED96E87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002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3E855-06B5-40CC-81F2-B3542EE8CE11}" type="datetimeFigureOut">
              <a:rPr lang="en-US" smtClean="0"/>
              <a:t>3/16/2014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7B7EA-B563-4CDF-BE45-A0ED96E87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824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3E855-06B5-40CC-81F2-B3542EE8CE11}" type="datetimeFigureOut">
              <a:rPr lang="en-US" smtClean="0"/>
              <a:t>3/16/2014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7B7EA-B563-4CDF-BE45-A0ED96E87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216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3E855-06B5-40CC-81F2-B3542EE8CE11}" type="datetimeFigureOut">
              <a:rPr lang="en-US" smtClean="0"/>
              <a:t>3/16/2014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7B7EA-B563-4CDF-BE45-A0ED96E87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390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03E855-06B5-40CC-81F2-B3542EE8CE11}" type="datetimeFigureOut">
              <a:rPr lang="en-US" smtClean="0"/>
              <a:t>3/16/2014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7B7EA-B563-4CDF-BE45-A0ED96E87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597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38200" y="2209800"/>
            <a:ext cx="7543800" cy="1470025"/>
          </a:xfrm>
        </p:spPr>
        <p:txBody>
          <a:bodyPr>
            <a:noAutofit/>
          </a:bodyPr>
          <a:lstStyle/>
          <a:p>
            <a:r>
              <a:rPr lang="en-US" sz="6600" dirty="0" smtClean="0">
                <a:latin typeface="Copperplate Gothic Bold" panose="020E0705020206020404" pitchFamily="34" charset="0"/>
              </a:rPr>
              <a:t>JAMES</a:t>
            </a:r>
            <a:br>
              <a:rPr lang="en-US" sz="6600" dirty="0" smtClean="0">
                <a:latin typeface="Copperplate Gothic Bold" panose="020E0705020206020404" pitchFamily="34" charset="0"/>
              </a:rPr>
            </a:br>
            <a:r>
              <a:rPr lang="en-US" sz="6600" dirty="0" smtClean="0">
                <a:latin typeface="Copperplate Gothic Bold" panose="020E0705020206020404" pitchFamily="34" charset="0"/>
              </a:rPr>
              <a:t>Keep the Faith</a:t>
            </a:r>
            <a:br>
              <a:rPr lang="en-US" sz="6600" dirty="0" smtClean="0">
                <a:latin typeface="Copperplate Gothic Bold" panose="020E0705020206020404" pitchFamily="34" charset="0"/>
              </a:rPr>
            </a:br>
            <a:r>
              <a:rPr lang="en-US" sz="6600" dirty="0" smtClean="0">
                <a:latin typeface="Copperplate Gothic Bold" panose="020E0705020206020404" pitchFamily="34" charset="0"/>
              </a:rPr>
              <a:t/>
            </a:r>
            <a:br>
              <a:rPr lang="en-US" sz="6600" dirty="0" smtClean="0">
                <a:latin typeface="Copperplate Gothic Bold" panose="020E0705020206020404" pitchFamily="34" charset="0"/>
              </a:rPr>
            </a:br>
            <a:r>
              <a:rPr lang="en-US" sz="4000" dirty="0" smtClean="0">
                <a:latin typeface="Copperplate Gothic Bold" panose="020E0705020206020404" pitchFamily="34" charset="0"/>
              </a:rPr>
              <a:t>James </a:t>
            </a:r>
            <a:r>
              <a:rPr lang="en-US" sz="4000" dirty="0" smtClean="0">
                <a:latin typeface="Copperplate Gothic Bold" panose="020E0705020206020404" pitchFamily="34" charset="0"/>
              </a:rPr>
              <a:t>1:26-27</a:t>
            </a:r>
            <a:r>
              <a:rPr lang="en-US" sz="4000" dirty="0" smtClean="0">
                <a:latin typeface="Copperplate Gothic Bold" panose="020E0705020206020404" pitchFamily="34" charset="0"/>
              </a:rPr>
              <a:t/>
            </a:r>
            <a:br>
              <a:rPr lang="en-US" sz="4000" dirty="0" smtClean="0">
                <a:latin typeface="Copperplate Gothic Bold" panose="020E0705020206020404" pitchFamily="34" charset="0"/>
              </a:rPr>
            </a:br>
            <a:r>
              <a:rPr lang="en-US" sz="4000" dirty="0" smtClean="0">
                <a:latin typeface="Copperplate Gothic Bold" panose="020E0705020206020404" pitchFamily="34" charset="0"/>
              </a:rPr>
              <a:t/>
            </a:r>
            <a:br>
              <a:rPr lang="en-US" sz="4000" dirty="0" smtClean="0">
                <a:latin typeface="Copperplate Gothic Bold" panose="020E0705020206020404" pitchFamily="34" charset="0"/>
              </a:rPr>
            </a:br>
            <a:r>
              <a:rPr lang="en-US" sz="4000" dirty="0" smtClean="0">
                <a:latin typeface="Copperplate Gothic Bold" panose="020E0705020206020404" pitchFamily="34" charset="0"/>
              </a:rPr>
              <a:t>How </a:t>
            </a:r>
            <a:r>
              <a:rPr lang="en-US" sz="4000" dirty="0">
                <a:latin typeface="Copperplate Gothic Bold" panose="020E0705020206020404" pitchFamily="34" charset="0"/>
              </a:rPr>
              <a:t>True Faith Helps those in Need</a:t>
            </a:r>
            <a:endParaRPr lang="en-US" sz="6600" dirty="0">
              <a:latin typeface="Copperplate Gothic Bold" panose="020E0705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569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74638"/>
            <a:ext cx="7239000" cy="11430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/>
              <a:t>James 1:27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600200"/>
            <a:ext cx="5029200" cy="4525963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0" indent="0">
              <a:buNone/>
            </a:pPr>
            <a:r>
              <a:rPr lang="en-US" b="1" dirty="0"/>
              <a:t>James </a:t>
            </a:r>
            <a:r>
              <a:rPr lang="en-US" b="1" dirty="0" smtClean="0"/>
              <a:t>1:27 “</a:t>
            </a:r>
            <a:r>
              <a:rPr lang="en-US" b="1" i="1" dirty="0" smtClean="0"/>
              <a:t>Religion </a:t>
            </a:r>
            <a:r>
              <a:rPr lang="en-US" b="1" i="1" dirty="0"/>
              <a:t>that is pure and undefiled before God, the Father, is this: to visit orphans and widows in their affliction, and to keep oneself unstained from the world."</a:t>
            </a:r>
            <a:r>
              <a:rPr lang="en-US" b="1" dirty="0"/>
              <a:t> 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3743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74638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What Does Christian Compassion Look Like in NJ in 2014?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600200"/>
            <a:ext cx="5562600" cy="4525963"/>
          </a:xfrm>
        </p:spPr>
        <p:txBody>
          <a:bodyPr/>
          <a:lstStyle/>
          <a:p>
            <a:r>
              <a:rPr lang="en-US" b="1" dirty="0" smtClean="0"/>
              <a:t>How </a:t>
            </a:r>
            <a:r>
              <a:rPr lang="en-US" b="1" dirty="0"/>
              <a:t>American Politics create a barrier to Christian compassion</a:t>
            </a:r>
          </a:p>
          <a:p>
            <a:r>
              <a:rPr lang="en-US" b="1" dirty="0" smtClean="0"/>
              <a:t>How </a:t>
            </a:r>
            <a:r>
              <a:rPr lang="en-US" b="1" dirty="0"/>
              <a:t>All Believers Should Respond to the Needy</a:t>
            </a:r>
          </a:p>
          <a:p>
            <a:r>
              <a:rPr lang="en-US" b="1" dirty="0"/>
              <a:t>E</a:t>
            </a:r>
            <a:r>
              <a:rPr lang="en-US" b="1" dirty="0" smtClean="0"/>
              <a:t>xpressing </a:t>
            </a:r>
            <a:r>
              <a:rPr lang="en-US" b="1" dirty="0"/>
              <a:t>Christ-like Compassion in our Culture Today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19792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74638"/>
            <a:ext cx="72390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Problem Speech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The photo that touched many hearts: New York City Police Officer Lawrence DePrimo gives a shoeless man a pair of boots on a frigid night last month. That man was later identified as 54-year-old Jeffrey Hillman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8900"/>
            <a:ext cx="6477000" cy="645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8785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 Failed “War On Poverty”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00200"/>
            <a:ext cx="5943600" cy="4525963"/>
          </a:xfrm>
        </p:spPr>
        <p:txBody>
          <a:bodyPr/>
          <a:lstStyle/>
          <a:p>
            <a:r>
              <a:rPr lang="en-US" b="1" dirty="0" smtClean="0"/>
              <a:t>Money is not the answer</a:t>
            </a:r>
          </a:p>
          <a:p>
            <a:r>
              <a:rPr lang="en-US" b="1" dirty="0" smtClean="0"/>
              <a:t>Buying the votes of the poor</a:t>
            </a:r>
          </a:p>
          <a:p>
            <a:r>
              <a:rPr lang="en-US" b="1" dirty="0" smtClean="0"/>
              <a:t>Removing personal accountability through “anonymous” Federal Programs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48090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How Should We Respond?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00200"/>
            <a:ext cx="5943600" cy="4525963"/>
          </a:xfrm>
        </p:spPr>
        <p:txBody>
          <a:bodyPr/>
          <a:lstStyle/>
          <a:p>
            <a:r>
              <a:rPr lang="en-US" b="1" dirty="0" smtClean="0"/>
              <a:t>“True religion”</a:t>
            </a:r>
          </a:p>
          <a:p>
            <a:r>
              <a:rPr lang="en-US" b="1" dirty="0" smtClean="0"/>
              <a:t>Follows Salvation</a:t>
            </a:r>
          </a:p>
          <a:p>
            <a:r>
              <a:rPr lang="en-US" b="1" dirty="0" smtClean="0"/>
              <a:t>“Pure and Undefiled”</a:t>
            </a:r>
          </a:p>
          <a:p>
            <a:r>
              <a:rPr lang="en-US" b="1" dirty="0" smtClean="0"/>
              <a:t>Christ-like Conduct </a:t>
            </a:r>
          </a:p>
          <a:p>
            <a:r>
              <a:rPr lang="en-US" b="1" dirty="0" smtClean="0"/>
              <a:t>Christ-like Character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44327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Expressing Christ-like </a:t>
            </a:r>
            <a:br>
              <a:rPr lang="en-US" b="1" dirty="0" smtClean="0"/>
            </a:br>
            <a:r>
              <a:rPr lang="en-US" b="1" dirty="0" smtClean="0"/>
              <a:t>Compassion Today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00200"/>
            <a:ext cx="5943600" cy="4525963"/>
          </a:xfrm>
        </p:spPr>
        <p:txBody>
          <a:bodyPr/>
          <a:lstStyle/>
          <a:p>
            <a:r>
              <a:rPr lang="en-US" b="1" dirty="0" smtClean="0"/>
              <a:t>NT Widows</a:t>
            </a:r>
          </a:p>
          <a:p>
            <a:r>
              <a:rPr lang="en-US" b="1" dirty="0" smtClean="0"/>
              <a:t>NT Orphans</a:t>
            </a:r>
          </a:p>
          <a:p>
            <a:r>
              <a:rPr lang="en-US" b="1" dirty="0" smtClean="0"/>
              <a:t>Today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44327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Expressing Christ-like </a:t>
            </a:r>
            <a:br>
              <a:rPr lang="en-US" b="1" dirty="0" smtClean="0"/>
            </a:br>
            <a:r>
              <a:rPr lang="en-US" b="1" dirty="0" smtClean="0"/>
              <a:t>Compassion Today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00200"/>
            <a:ext cx="5943600" cy="4525963"/>
          </a:xfrm>
        </p:spPr>
        <p:txBody>
          <a:bodyPr/>
          <a:lstStyle/>
          <a:p>
            <a:r>
              <a:rPr lang="en-US" b="1" dirty="0" smtClean="0"/>
              <a:t>Have the Mind of Christ</a:t>
            </a:r>
          </a:p>
          <a:p>
            <a:r>
              <a:rPr lang="en-US" b="1" dirty="0" smtClean="0"/>
              <a:t>Develop and Others-First Lifestyle</a:t>
            </a:r>
          </a:p>
          <a:p>
            <a:r>
              <a:rPr lang="en-US" b="1" dirty="0" smtClean="0"/>
              <a:t>Help without Creating Dependency</a:t>
            </a:r>
          </a:p>
          <a:p>
            <a:r>
              <a:rPr lang="en-US" b="1" dirty="0" smtClean="0"/>
              <a:t>Become Self-Reliant</a:t>
            </a:r>
          </a:p>
          <a:p>
            <a:r>
              <a:rPr lang="en-US" b="1" dirty="0" smtClean="0"/>
              <a:t>A Vision to Help One Family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24044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4474</TotalTime>
  <Words>153</Words>
  <Application>Microsoft Office PowerPoint</Application>
  <PresentationFormat>On-screen Show (4:3)</PresentationFormat>
  <Paragraphs>29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JAMES Keep the Faith  James 1:26-27  How True Faith Helps those in Need</vt:lpstr>
      <vt:lpstr>James 1:27</vt:lpstr>
      <vt:lpstr>What Does Christian Compassion Look Like in NJ in 2014?</vt:lpstr>
      <vt:lpstr>Problem Speech</vt:lpstr>
      <vt:lpstr>A Failed “War On Poverty”</vt:lpstr>
      <vt:lpstr>How Should We Respond?</vt:lpstr>
      <vt:lpstr>Expressing Christ-like  Compassion Today</vt:lpstr>
      <vt:lpstr>Expressing Christ-like  Compassion Today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</dc:creator>
  <cp:lastModifiedBy>Paul</cp:lastModifiedBy>
  <cp:revision>38</cp:revision>
  <cp:lastPrinted>2014-03-16T12:45:50Z</cp:lastPrinted>
  <dcterms:created xsi:type="dcterms:W3CDTF">2014-01-11T20:49:43Z</dcterms:created>
  <dcterms:modified xsi:type="dcterms:W3CDTF">2014-03-16T12:54:47Z</dcterms:modified>
</cp:coreProperties>
</file>